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embeddedFontLst>
    <p:embeddedFont>
      <p:font typeface="Caveat"/>
      <p:regular r:id="rId18"/>
      <p:bold r:id="rId19"/>
    </p:embeddedFont>
    <p:embeddedFont>
      <p:font typeface="Roboto"/>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oboto-regular.fntdata"/><Relationship Id="rId11" Type="http://schemas.openxmlformats.org/officeDocument/2006/relationships/slide" Target="slides/slide6.xml"/><Relationship Id="rId22" Type="http://schemas.openxmlformats.org/officeDocument/2006/relationships/font" Target="fonts/Roboto-italic.fntdata"/><Relationship Id="rId10" Type="http://schemas.openxmlformats.org/officeDocument/2006/relationships/slide" Target="slides/slide5.xml"/><Relationship Id="rId21" Type="http://schemas.openxmlformats.org/officeDocument/2006/relationships/font" Target="fonts/Roboto-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Roboto-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Caveat-bold.fntdata"/><Relationship Id="rId6" Type="http://schemas.openxmlformats.org/officeDocument/2006/relationships/slide" Target="slides/slide1.xml"/><Relationship Id="rId18" Type="http://schemas.openxmlformats.org/officeDocument/2006/relationships/font" Target="fonts/Caveat-regular.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query.nytimes.com/gst/fullpage.html?res=980CE3DA173AF936A25753C1A9629C8B63"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a8c21067be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a8c21067be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Ellen Gallagher has worked on an ongoing series of mixed media drawings entitled Watery Ecstatic. These works are related to Drexciya, a myth created in 1997 by a Detroit house band of the same name. The musicians imagined an underwater world inhabited by the descendants of pregnant West African women forced from slave ships and lost at sea during the Middle Passage crossing to America. From a distance, the drawing appears abstract, but upon closer inspection, we see that the darker marks are collaged pictures of small black faces that have been affixed to the paper. Their exaggerated lips and distorted, bulging eyeballs evoke minstrel images, the stereotyped physiognomies that Gallagher frequently references in her work. Known for her experimental use of materials, Gallagher carved and cut into the surface of the thick watercolor paper, comparing her process to scrimshaw, the practice of scratching scenes and designs onto the bones, teeth, and tusks of marine mammals.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a8c21067be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a8c21067be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Gallagher has built up </a:t>
            </a:r>
            <a:r>
              <a:rPr i="1" lang="en" sz="1200"/>
              <a:t>Bird in Hand</a:t>
            </a:r>
            <a:r>
              <a:rPr lang="en" sz="1200"/>
              <a:t> in layers,</a:t>
            </a:r>
            <a:r>
              <a:rPr lang="en" sz="1250">
                <a:solidFill>
                  <a:schemeClr val="dk1"/>
                </a:solidFill>
              </a:rPr>
              <a:t>depicting a black pirate or sailor holding a parrot, with amorphic swirls around his head transforming into multicolored kelp-like shapes.</a:t>
            </a:r>
            <a:endParaRPr sz="1000">
              <a:solidFill>
                <a:schemeClr val="dk1"/>
              </a:solidFill>
            </a:endParaRPr>
          </a:p>
          <a:p>
            <a:pPr indent="0" lvl="0" marL="0" rtl="0" algn="l">
              <a:spcBef>
                <a:spcPts val="0"/>
              </a:spcBef>
              <a:spcAft>
                <a:spcPts val="0"/>
              </a:spcAft>
              <a:buNone/>
            </a:pPr>
            <a:r>
              <a:rPr lang="en" sz="1200"/>
              <a:t> applying pieces of printed paper, plasticine, rough rock crystals, silver paint and gold leaf to the canvas support to create a relief. The figure’s hair and the fronds that frame him are made up of layers of paper cut into abstract shapes. Some of the layered areas are up to twenty sheets thick, and, cut from differently coloured pieces of paper, their edges reveal striations of colour. The upper layers show maps, newspaper cuttings and advertisements, particularly for beauty products, such as wigs and skin treatments, aimed at black consumers. Gathering material from black American magazines such as </a:t>
            </a:r>
            <a:r>
              <a:rPr i="1" lang="en" sz="1200"/>
              <a:t>Ebony</a:t>
            </a:r>
            <a:r>
              <a:rPr lang="en" sz="1200"/>
              <a:t>,</a:t>
            </a:r>
            <a:r>
              <a:rPr i="1" lang="en" sz="1200"/>
              <a:t> Our World</a:t>
            </a:r>
            <a:r>
              <a:rPr lang="en" sz="1200"/>
              <a:t> and </a:t>
            </a:r>
            <a:r>
              <a:rPr i="1" lang="en" sz="1200"/>
              <a:t>Sepia</a:t>
            </a:r>
            <a:r>
              <a:rPr lang="en" sz="1200"/>
              <a:t>, is a significant aspect of Gallagher’s technique. </a:t>
            </a:r>
            <a:endParaRPr sz="1200"/>
          </a:p>
          <a:p>
            <a:pPr indent="0" lvl="0" marL="0" rtl="0" algn="l">
              <a:spcBef>
                <a:spcPts val="0"/>
              </a:spcBef>
              <a:spcAft>
                <a:spcPts val="0"/>
              </a:spcAft>
              <a:buNone/>
            </a:pPr>
            <a:r>
              <a:t/>
            </a:r>
            <a:endParaRPr sz="10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a8c21067be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a8c21067be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Times New Roman"/>
                <a:ea typeface="Times New Roman"/>
                <a:cs typeface="Times New Roman"/>
                <a:sym typeface="Times New Roman"/>
              </a:rPr>
              <a:t>More recently the artist has branched out from painting and collage to film, and from pop-culture imagery to literary and science-fiction references, as exemplified by her last couple of </a:t>
            </a:r>
            <a:r>
              <a:rPr lang="en" sz="1400" u="sng">
                <a:latin typeface="Times New Roman"/>
                <a:ea typeface="Times New Roman"/>
                <a:cs typeface="Times New Roman"/>
                <a:sym typeface="Times New Roman"/>
                <a:hlinkClick r:id="rId2"/>
              </a:rPr>
              <a:t>shows</a:t>
            </a:r>
            <a:r>
              <a:rPr lang="en" sz="1400">
                <a:latin typeface="Times New Roman"/>
                <a:ea typeface="Times New Roman"/>
                <a:cs typeface="Times New Roman"/>
                <a:sym typeface="Times New Roman"/>
              </a:rPr>
              <a:t> at Gagosian.</a:t>
            </a:r>
            <a:endParaRPr sz="1000">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a8c21067b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a8c21067b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a8c21067b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a8c21067b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latin typeface="Times New Roman"/>
                <a:ea typeface="Times New Roman"/>
                <a:cs typeface="Times New Roman"/>
                <a:sym typeface="Times New Roman"/>
              </a:rPr>
              <a:t>Like most advertising, they play the personal transformation card, telling you how you can look better, act better, smell better, be better, which really means not be offensive, which, naturally, you are.</a:t>
            </a:r>
            <a:endParaRPr sz="900">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a8c21067b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a8c21067b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rPr>
              <a:t>Her wig ladies are fugitives, conscripts from another time and place liberated from the musty, yellowed "race" magazines of the past. With photogravure, plasticine, paint, ink, toy eyeballs, scissors, these icons are transformed from and back into the paper that ha</a:t>
            </a:r>
            <a:r>
              <a:rPr lang="en"/>
              <a:t>s held them captive for decades." The magazine once promised to beautify the </a:t>
            </a:r>
            <a:r>
              <a:rPr lang="en"/>
              <a:t>average</a:t>
            </a:r>
            <a:r>
              <a:rPr lang="en"/>
              <a:t> reader</a:t>
            </a:r>
            <a:endParaRPr/>
          </a:p>
          <a:p>
            <a:pPr indent="0" lvl="0" marL="0" rtl="0" algn="l">
              <a:spcBef>
                <a:spcPts val="0"/>
              </a:spcBef>
              <a:spcAft>
                <a:spcPts val="0"/>
              </a:spcAft>
              <a:buNone/>
            </a:pPr>
            <a:r>
              <a:rPr lang="en"/>
              <a:t>Gallagher modified advertisements using a range of interventions as a way of commenting on stereotyping and the anxieties surrounding the formation of racial identity. These interventions tend to exaggerate, distort or hide the black models’ features and include blanking out eyes with paint, adding toy eyes, imposing elaborate plasticine wigs over hair or covering faces with patterns and masks.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a8c21067be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a8c21067be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a8c21067be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a8c21067be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A large scale painting, this work comprises 12 rows of penmanship paper, totaling 84 pieces of paper, glued to the canvas, while the canvas was wet, creating a bubbled, wrinkled appearance. On the paper, Gallagher used blue ink to create small lips, which represent stereotypes of African-Americans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a8c21067be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a8c21067b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 POMP-BANG Gallagher works from the edifice of the grid, colonizing its autonomous structure and undoing its conformity from within. Across this massive eight-by-sixteen-foot canvas, 396 individual pages jostle for attention. One strains to see in parallax, as to take in the painting as a whole is to miss the delicious specificities of the distinct textual grounds or the quirky humor of the stylized plasticine wigs. The facticity of the newsprint thus cedes to the fantasy of Gallagher's inscriptions, while the labor involved in both the production of the painting and the social construction that provides its material support underlines their mutual impossibility. Eventually, then, this series will chart anew so many returns of the repressed--figures held too long against their will. But even in POMP-BANG alone, we can begin to read the ransom note Gallagher is subtly drafting</a:t>
            </a:r>
            <a:r>
              <a:rPr lang="en" sz="1500">
                <a:solidFill>
                  <a:srgbClr val="333333"/>
                </a:solidFill>
                <a:highlight>
                  <a:srgbClr val="F8F8F8"/>
                </a:highlight>
                <a:latin typeface="Times New Roman"/>
                <a:ea typeface="Times New Roman"/>
                <a:cs typeface="Times New Roman"/>
                <a:sym typeface="Times New Roman"/>
              </a:rPr>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a8c21067be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a8c21067be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Scrimshaw: engravings and carvings done by bone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a8c21067be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a8c21067be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Whale carcaces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1F1F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www.artnet.com/artists/agnes-martin/"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latin typeface="Caveat"/>
                <a:ea typeface="Caveat"/>
                <a:cs typeface="Caveat"/>
                <a:sym typeface="Caveat"/>
              </a:rPr>
              <a:t>Ellen Gallagher</a:t>
            </a:r>
            <a:endParaRPr>
              <a:latin typeface="Caveat"/>
              <a:ea typeface="Caveat"/>
              <a:cs typeface="Caveat"/>
              <a:sym typeface="Caveat"/>
            </a:endParaRPr>
          </a:p>
        </p:txBody>
      </p:sp>
      <p:sp>
        <p:nvSpPr>
          <p:cNvPr id="55" name="Google Shape;55;p13"/>
          <p:cNvSpPr txBox="1"/>
          <p:nvPr>
            <p:ph idx="1" type="subTitle"/>
          </p:nvPr>
        </p:nvSpPr>
        <p:spPr>
          <a:xfrm>
            <a:off x="2676000" y="2834125"/>
            <a:ext cx="3792000" cy="5241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ctr">
              <a:spcBef>
                <a:spcPts val="0"/>
              </a:spcBef>
              <a:spcAft>
                <a:spcPts val="0"/>
              </a:spcAft>
              <a:buNone/>
            </a:pPr>
            <a:r>
              <a:rPr lang="en" sz="1700"/>
              <a:t>By: </a:t>
            </a:r>
            <a:r>
              <a:rPr lang="en" sz="1700"/>
              <a:t>Samantha De Los Santos</a:t>
            </a:r>
            <a:endParaRPr sz="1700"/>
          </a:p>
        </p:txBody>
      </p:sp>
      <p:pic>
        <p:nvPicPr>
          <p:cNvPr id="56" name="Google Shape;56;p13"/>
          <p:cNvPicPr preferRelativeResize="0"/>
          <p:nvPr/>
        </p:nvPicPr>
        <p:blipFill>
          <a:blip r:embed="rId3">
            <a:alphaModFix/>
          </a:blip>
          <a:stretch>
            <a:fillRect/>
          </a:stretch>
        </p:blipFill>
        <p:spPr>
          <a:xfrm>
            <a:off x="7000626" y="461175"/>
            <a:ext cx="1927825" cy="2896975"/>
          </a:xfrm>
          <a:prstGeom prst="rect">
            <a:avLst/>
          </a:prstGeom>
          <a:noFill/>
          <a:ln>
            <a:noFill/>
          </a:ln>
        </p:spPr>
      </p:pic>
      <p:pic>
        <p:nvPicPr>
          <p:cNvPr id="57" name="Google Shape;57;p13"/>
          <p:cNvPicPr preferRelativeResize="0"/>
          <p:nvPr/>
        </p:nvPicPr>
        <p:blipFill>
          <a:blip r:embed="rId4">
            <a:alphaModFix/>
          </a:blip>
          <a:stretch>
            <a:fillRect/>
          </a:stretch>
        </p:blipFill>
        <p:spPr>
          <a:xfrm>
            <a:off x="311700" y="2834113"/>
            <a:ext cx="2152650" cy="2124075"/>
          </a:xfrm>
          <a:prstGeom prst="rect">
            <a:avLst/>
          </a:prstGeom>
          <a:noFill/>
          <a:ln>
            <a:noFill/>
          </a:ln>
        </p:spPr>
      </p:pic>
      <p:sp>
        <p:nvSpPr>
          <p:cNvPr id="58" name="Google Shape;58;p13"/>
          <p:cNvSpPr txBox="1"/>
          <p:nvPr/>
        </p:nvSpPr>
        <p:spPr>
          <a:xfrm>
            <a:off x="0" y="0"/>
            <a:ext cx="2951100" cy="2124000"/>
          </a:xfrm>
          <a:prstGeom prst="rect">
            <a:avLst/>
          </a:prstGeom>
          <a:noFill/>
          <a:ln cap="flat" cmpd="sng" w="2857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i="1" lang="en" sz="1450">
                <a:solidFill>
                  <a:srgbClr val="222222"/>
                </a:solidFill>
                <a:latin typeface="Times New Roman"/>
                <a:ea typeface="Times New Roman"/>
                <a:cs typeface="Times New Roman"/>
                <a:sym typeface="Times New Roman"/>
              </a:rPr>
              <a:t>What is crucial to my making of a language and a cosmology of signs is the type of repetition that is central to a lot of the music I am listening to right now. . . . I start off with a limited class of signs and, like stacking in music, I chop and revisit the changes to build structure.</a:t>
            </a:r>
            <a:endParaRPr i="1" sz="1450">
              <a:solidFill>
                <a:srgbClr val="222222"/>
              </a:solidFill>
              <a:latin typeface="Times New Roman"/>
              <a:ea typeface="Times New Roman"/>
              <a:cs typeface="Times New Roman"/>
              <a:sym typeface="Times New Roman"/>
            </a:endParaRPr>
          </a:p>
          <a:p>
            <a:pPr indent="0" lvl="0" marL="0" rtl="0" algn="l">
              <a:spcBef>
                <a:spcPts val="0"/>
              </a:spcBef>
              <a:spcAft>
                <a:spcPts val="0"/>
              </a:spcAft>
              <a:buNone/>
            </a:pPr>
            <a:r>
              <a:rPr lang="en" sz="1450">
                <a:solidFill>
                  <a:srgbClr val="222222"/>
                </a:solidFill>
                <a:latin typeface="Times New Roman"/>
                <a:ea typeface="Times New Roman"/>
                <a:cs typeface="Times New Roman"/>
                <a:sym typeface="Times New Roman"/>
              </a:rPr>
              <a:t>—Ellen Gallagher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p22"/>
          <p:cNvPicPr preferRelativeResize="0"/>
          <p:nvPr/>
        </p:nvPicPr>
        <p:blipFill>
          <a:blip r:embed="rId3">
            <a:alphaModFix/>
          </a:blip>
          <a:stretch>
            <a:fillRect/>
          </a:stretch>
        </p:blipFill>
        <p:spPr>
          <a:xfrm>
            <a:off x="268300" y="64963"/>
            <a:ext cx="6745551" cy="5013575"/>
          </a:xfrm>
          <a:prstGeom prst="rect">
            <a:avLst/>
          </a:prstGeom>
          <a:noFill/>
          <a:ln>
            <a:noFill/>
          </a:ln>
        </p:spPr>
      </p:pic>
      <p:sp>
        <p:nvSpPr>
          <p:cNvPr id="119" name="Google Shape;119;p22"/>
          <p:cNvSpPr txBox="1"/>
          <p:nvPr/>
        </p:nvSpPr>
        <p:spPr>
          <a:xfrm>
            <a:off x="7013850" y="1615800"/>
            <a:ext cx="2067900" cy="1911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t/>
            </a:r>
            <a:endParaRPr sz="1200"/>
          </a:p>
          <a:p>
            <a:pPr indent="0" lvl="0" marL="0" rtl="0" algn="l">
              <a:lnSpc>
                <a:spcPct val="100000"/>
              </a:lnSpc>
              <a:spcBef>
                <a:spcPts val="1500"/>
              </a:spcBef>
              <a:spcAft>
                <a:spcPts val="0"/>
              </a:spcAft>
              <a:buNone/>
            </a:pPr>
            <a:r>
              <a:rPr lang="en" sz="1200"/>
              <a:t>2005; 830 × 1,076 mm</a:t>
            </a:r>
            <a:endParaRPr sz="1200"/>
          </a:p>
          <a:p>
            <a:pPr indent="0" lvl="0" marL="0" rtl="0" algn="l">
              <a:lnSpc>
                <a:spcPct val="100000"/>
              </a:lnSpc>
              <a:spcBef>
                <a:spcPts val="1500"/>
              </a:spcBef>
              <a:spcAft>
                <a:spcPts val="0"/>
              </a:spcAft>
              <a:buNone/>
            </a:pPr>
            <a:r>
              <a:rPr lang="en" sz="1200"/>
              <a:t>Medium: </a:t>
            </a:r>
            <a:r>
              <a:rPr lang="en" sz="1200"/>
              <a:t>Watercolor over graphite, with collage and selected varnishing, with cutting and skinning on white wove paper</a:t>
            </a:r>
            <a:endParaRPr sz="1200"/>
          </a:p>
          <a:p>
            <a:pPr indent="0" lvl="0" marL="0" marR="190500" rtl="0" algn="l">
              <a:lnSpc>
                <a:spcPct val="115000"/>
              </a:lnSpc>
              <a:spcBef>
                <a:spcPts val="1500"/>
              </a:spcBef>
              <a:spcAft>
                <a:spcPts val="0"/>
              </a:spcAft>
              <a:buNone/>
            </a:pPr>
            <a:r>
              <a:t/>
            </a:r>
            <a:endParaRPr sz="750">
              <a:solidFill>
                <a:srgbClr val="1A1A1A"/>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93475" y="434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“Bird in Hand”</a:t>
            </a:r>
            <a:endParaRPr/>
          </a:p>
        </p:txBody>
      </p:sp>
      <p:pic>
        <p:nvPicPr>
          <p:cNvPr id="125" name="Google Shape;125;p23"/>
          <p:cNvPicPr preferRelativeResize="0"/>
          <p:nvPr/>
        </p:nvPicPr>
        <p:blipFill>
          <a:blip r:embed="rId3">
            <a:alphaModFix/>
          </a:blip>
          <a:stretch>
            <a:fillRect/>
          </a:stretch>
        </p:blipFill>
        <p:spPr>
          <a:xfrm>
            <a:off x="2628900" y="142650"/>
            <a:ext cx="6203400" cy="4808625"/>
          </a:xfrm>
          <a:prstGeom prst="rect">
            <a:avLst/>
          </a:prstGeom>
          <a:noFill/>
          <a:ln>
            <a:noFill/>
          </a:ln>
        </p:spPr>
      </p:pic>
      <p:sp>
        <p:nvSpPr>
          <p:cNvPr id="126" name="Google Shape;126;p23"/>
          <p:cNvSpPr txBox="1"/>
          <p:nvPr/>
        </p:nvSpPr>
        <p:spPr>
          <a:xfrm>
            <a:off x="19000" y="935175"/>
            <a:ext cx="2537100" cy="13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Oil paint, ink, paper, polymer, salt and gold leaf on canvas</a:t>
            </a:r>
            <a:endParaRPr sz="1300"/>
          </a:p>
          <a:p>
            <a:pPr indent="0" lvl="0" marL="0" rtl="0" algn="l">
              <a:spcBef>
                <a:spcPts val="0"/>
              </a:spcBef>
              <a:spcAft>
                <a:spcPts val="0"/>
              </a:spcAft>
              <a:buNone/>
            </a:pPr>
            <a:r>
              <a:rPr lang="en" sz="1300"/>
              <a:t>Support: 2383 × 3072 mm</a:t>
            </a:r>
            <a:endParaRPr sz="1300"/>
          </a:p>
          <a:p>
            <a:pPr indent="0" lvl="0" marL="0" rtl="0" algn="l">
              <a:spcBef>
                <a:spcPts val="0"/>
              </a:spcBef>
              <a:spcAft>
                <a:spcPts val="0"/>
              </a:spcAft>
              <a:buNone/>
            </a:pPr>
            <a:r>
              <a:rPr lang="en" sz="1300"/>
              <a:t>2007</a:t>
            </a:r>
            <a:endParaRPr sz="1300"/>
          </a:p>
          <a:p>
            <a:pPr indent="0" lvl="0" marL="0" rtl="0" algn="l">
              <a:spcBef>
                <a:spcPts val="0"/>
              </a:spcBef>
              <a:spcAft>
                <a:spcPts val="0"/>
              </a:spcAft>
              <a:buNone/>
            </a:pPr>
            <a:r>
              <a:rPr lang="en" sz="1300"/>
              <a:t>(Pegleg)</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Statements to Conclude</a:t>
            </a:r>
            <a:endParaRPr/>
          </a:p>
        </p:txBody>
      </p:sp>
      <p:sp>
        <p:nvSpPr>
          <p:cNvPr id="132" name="Google Shape;132;p24"/>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000000"/>
                </a:solidFill>
                <a:latin typeface="Times New Roman"/>
                <a:ea typeface="Times New Roman"/>
                <a:cs typeface="Times New Roman"/>
                <a:sym typeface="Times New Roman"/>
              </a:rPr>
              <a:t>“</a:t>
            </a:r>
            <a:r>
              <a:rPr lang="en" sz="1500">
                <a:solidFill>
                  <a:srgbClr val="000000"/>
                </a:solidFill>
                <a:latin typeface="Times New Roman"/>
                <a:ea typeface="Times New Roman"/>
                <a:cs typeface="Times New Roman"/>
                <a:sym typeface="Times New Roman"/>
              </a:rPr>
              <a:t>Ms. Gallagher already loomed large among a generation of young painters who "are converting the rigors of </a:t>
            </a:r>
            <a:r>
              <a:rPr lang="en" sz="1400">
                <a:solidFill>
                  <a:srgbClr val="000000"/>
                </a:solidFill>
                <a:latin typeface="Times New Roman"/>
                <a:ea typeface="Times New Roman"/>
                <a:cs typeface="Times New Roman"/>
                <a:sym typeface="Times New Roman"/>
              </a:rPr>
              <a:t>Minimalism into more narrative, subject-driven art."- NyTimes</a:t>
            </a:r>
            <a:endParaRPr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rPr lang="en" sz="1400">
                <a:solidFill>
                  <a:srgbClr val="000000"/>
                </a:solidFill>
                <a:latin typeface="Times New Roman"/>
                <a:ea typeface="Times New Roman"/>
                <a:cs typeface="Times New Roman"/>
                <a:sym typeface="Times New Roman"/>
              </a:rPr>
              <a:t>Journey</a:t>
            </a:r>
            <a:r>
              <a:rPr lang="en" sz="1400">
                <a:solidFill>
                  <a:srgbClr val="000000"/>
                </a:solidFill>
                <a:latin typeface="Times New Roman"/>
                <a:ea typeface="Times New Roman"/>
                <a:cs typeface="Times New Roman"/>
                <a:sym typeface="Times New Roman"/>
              </a:rPr>
              <a:t> to </a:t>
            </a:r>
            <a:r>
              <a:rPr lang="en" sz="1400">
                <a:solidFill>
                  <a:srgbClr val="000000"/>
                </a:solidFill>
                <a:latin typeface="Times New Roman"/>
                <a:ea typeface="Times New Roman"/>
                <a:cs typeface="Times New Roman"/>
                <a:sym typeface="Times New Roman"/>
              </a:rPr>
              <a:t>Martinique at age 20: “From New England to the carribean you sort of sense this passage of time that is not so great… its immense in the snes you ende dup some place and ended up on a  dock where everyone is brown skinned and a variation of brown skin. It’s like I landed on a new planet, I have never seen a brown planet, I've never seen a black nation before... coming form Rhode Island, it’s like I entered… my first experience of Africa and its an exciting feeling to feel connected to places.”- Ellen Gallagher</a:t>
            </a:r>
            <a:endParaRPr sz="1400">
              <a:solidFill>
                <a:srgbClr val="000000"/>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Bio:</a:t>
            </a:r>
            <a:endParaRPr/>
          </a:p>
          <a:p>
            <a:pPr indent="0" lvl="0" marL="0" rtl="0" algn="l">
              <a:spcBef>
                <a:spcPts val="0"/>
              </a:spcBef>
              <a:spcAft>
                <a:spcPts val="0"/>
              </a:spcAft>
              <a:buNone/>
            </a:pPr>
            <a:r>
              <a:t/>
            </a:r>
            <a:endParaRPr/>
          </a:p>
        </p:txBody>
      </p:sp>
      <p:sp>
        <p:nvSpPr>
          <p:cNvPr id="64" name="Google Shape;64;p14"/>
          <p:cNvSpPr txBox="1"/>
          <p:nvPr>
            <p:ph idx="1" type="body"/>
          </p:nvPr>
        </p:nvSpPr>
        <p:spPr>
          <a:xfrm>
            <a:off x="311700" y="1152475"/>
            <a:ext cx="8520600" cy="34164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latin typeface="Times New Roman"/>
                <a:ea typeface="Times New Roman"/>
                <a:cs typeface="Times New Roman"/>
                <a:sym typeface="Times New Roman"/>
              </a:rPr>
              <a:t>Ellen Gallagher was born</a:t>
            </a:r>
            <a:r>
              <a:rPr lang="en" sz="1400">
                <a:solidFill>
                  <a:srgbClr val="000000"/>
                </a:solidFill>
                <a:latin typeface="Times New Roman"/>
                <a:ea typeface="Times New Roman"/>
                <a:cs typeface="Times New Roman"/>
                <a:sym typeface="Times New Roman"/>
              </a:rPr>
              <a:t> on December 16th 1965 (54 years old)</a:t>
            </a:r>
            <a:r>
              <a:rPr lang="en" sz="1400">
                <a:solidFill>
                  <a:srgbClr val="000000"/>
                </a:solidFill>
                <a:latin typeface="Times New Roman"/>
                <a:ea typeface="Times New Roman"/>
                <a:cs typeface="Times New Roman"/>
                <a:sym typeface="Times New Roman"/>
              </a:rPr>
              <a:t> in Providence, Rhode Island. Ellen Gallagher lives and works in New York and Rotterdam, Holland (Europe). She attended Oberlin College and the School of the Museum of Fine Arts, Boston and then later an Art School in Maine.</a:t>
            </a:r>
            <a:endParaRPr sz="1400">
              <a:solidFill>
                <a:srgbClr val="000000"/>
              </a:solidFill>
              <a:latin typeface="Times New Roman"/>
              <a:ea typeface="Times New Roman"/>
              <a:cs typeface="Times New Roman"/>
              <a:sym typeface="Times New Roman"/>
            </a:endParaRPr>
          </a:p>
          <a:p>
            <a:pPr indent="0" lvl="0" marL="0" rtl="0" algn="l">
              <a:spcBef>
                <a:spcPts val="1600"/>
              </a:spcBef>
              <a:spcAft>
                <a:spcPts val="0"/>
              </a:spcAft>
              <a:buNone/>
            </a:pPr>
            <a:r>
              <a:rPr lang="en" sz="1400">
                <a:solidFill>
                  <a:srgbClr val="000000"/>
                </a:solidFill>
                <a:latin typeface="Times New Roman"/>
                <a:ea typeface="Times New Roman"/>
                <a:cs typeface="Times New Roman"/>
                <a:sym typeface="Times New Roman"/>
              </a:rPr>
              <a:t>She is American, her ethnicity stems from her father who is African from (Cape Verdean) and mother who is Irish. Her mother raised both her and her sister on her own.</a:t>
            </a:r>
            <a:endParaRPr sz="1400">
              <a:solidFill>
                <a:srgbClr val="000000"/>
              </a:solidFill>
              <a:latin typeface="Times New Roman"/>
              <a:ea typeface="Times New Roman"/>
              <a:cs typeface="Times New Roman"/>
              <a:sym typeface="Times New Roman"/>
            </a:endParaRPr>
          </a:p>
          <a:p>
            <a:pPr indent="0" lvl="0" marL="0" rtl="0" algn="l">
              <a:spcBef>
                <a:spcPts val="1600"/>
              </a:spcBef>
              <a:spcAft>
                <a:spcPts val="0"/>
              </a:spcAft>
              <a:buNone/>
            </a:pPr>
            <a:r>
              <a:rPr lang="en" sz="1400">
                <a:solidFill>
                  <a:srgbClr val="000000"/>
                </a:solidFill>
                <a:latin typeface="Times New Roman"/>
                <a:ea typeface="Times New Roman"/>
                <a:cs typeface="Times New Roman"/>
                <a:sym typeface="Times New Roman"/>
              </a:rPr>
              <a:t>Gallagher’s work often contains deeper meanings about race and stereotypes, particularly for African Americans. The artist’s aesthetic has been influenced by the Minimalist style of painter </a:t>
            </a:r>
            <a:r>
              <a:rPr lang="en" sz="1400">
                <a:solidFill>
                  <a:srgbClr val="000000"/>
                </a:solidFill>
                <a:uFill>
                  <a:noFill/>
                </a:uFill>
                <a:latin typeface="Times New Roman"/>
                <a:ea typeface="Times New Roman"/>
                <a:cs typeface="Times New Roman"/>
                <a:sym typeface="Times New Roman"/>
                <a:hlinkClick r:id="rId3">
                  <a:extLst>
                    <a:ext uri="{A12FA001-AC4F-418D-AE19-62706E023703}">
                      <ahyp:hlinkClr val="tx"/>
                    </a:ext>
                  </a:extLst>
                </a:hlinkClick>
              </a:rPr>
              <a:t>Agnes Martin</a:t>
            </a:r>
            <a:r>
              <a:rPr lang="en" sz="1400">
                <a:solidFill>
                  <a:srgbClr val="000000"/>
                </a:solidFill>
                <a:latin typeface="Times New Roman"/>
                <a:ea typeface="Times New Roman"/>
                <a:cs typeface="Times New Roman"/>
                <a:sym typeface="Times New Roman"/>
              </a:rPr>
              <a:t>, and the repetition in writings by Gertrude Stein.</a:t>
            </a:r>
            <a:endParaRPr sz="140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rPr lang="en" sz="1400">
                <a:solidFill>
                  <a:srgbClr val="000000"/>
                </a:solidFill>
                <a:latin typeface="Times New Roman"/>
                <a:ea typeface="Times New Roman"/>
                <a:cs typeface="Times New Roman"/>
                <a:sym typeface="Times New Roman"/>
              </a:rPr>
              <a:t>Today, her works are held in the collections of the Art Institute of Chicago, The Museum of Modern Art in New York, and the National Galleries of Scotland in Edinburgh, among others.</a:t>
            </a:r>
            <a:endParaRPr sz="1400">
              <a:solidFill>
                <a:srgbClr val="000000"/>
              </a:solidFill>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“Ruby Dee”</a:t>
            </a:r>
            <a:endParaRPr/>
          </a:p>
        </p:txBody>
      </p:sp>
      <p:pic>
        <p:nvPicPr>
          <p:cNvPr id="70" name="Google Shape;70;p15"/>
          <p:cNvPicPr preferRelativeResize="0"/>
          <p:nvPr/>
        </p:nvPicPr>
        <p:blipFill>
          <a:blip r:embed="rId3">
            <a:alphaModFix/>
          </a:blip>
          <a:stretch>
            <a:fillRect/>
          </a:stretch>
        </p:blipFill>
        <p:spPr>
          <a:xfrm>
            <a:off x="3460483" y="62225"/>
            <a:ext cx="3491068" cy="5019050"/>
          </a:xfrm>
          <a:prstGeom prst="rect">
            <a:avLst/>
          </a:prstGeom>
          <a:noFill/>
          <a:ln>
            <a:noFill/>
          </a:ln>
        </p:spPr>
      </p:pic>
      <p:sp>
        <p:nvSpPr>
          <p:cNvPr id="71" name="Google Shape;71;p15"/>
          <p:cNvSpPr txBox="1"/>
          <p:nvPr/>
        </p:nvSpPr>
        <p:spPr>
          <a:xfrm>
            <a:off x="124700" y="1236500"/>
            <a:ext cx="3000000" cy="1631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i="1" lang="en" sz="1000">
                <a:solidFill>
                  <a:srgbClr val="666666"/>
                </a:solidFill>
              </a:rPr>
              <a:t>Ruby Dee</a:t>
            </a:r>
            <a:r>
              <a:rPr lang="en" sz="1000">
                <a:solidFill>
                  <a:srgbClr val="666666"/>
                </a:solidFill>
              </a:rPr>
              <a:t>, 2005</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Photogravure with aquatint in colors and hand-shaped plasticine elements, on multilayered paper, the full sheet,</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6 × 4 in</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15.2 × 10.2 cm</a:t>
            </a:r>
            <a:endParaRPr sz="1000">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“Bouffant Pride”</a:t>
            </a:r>
            <a:endParaRPr/>
          </a:p>
        </p:txBody>
      </p:sp>
      <p:pic>
        <p:nvPicPr>
          <p:cNvPr id="77" name="Google Shape;77;p16"/>
          <p:cNvPicPr preferRelativeResize="0"/>
          <p:nvPr/>
        </p:nvPicPr>
        <p:blipFill>
          <a:blip r:embed="rId3">
            <a:alphaModFix/>
          </a:blip>
          <a:stretch>
            <a:fillRect/>
          </a:stretch>
        </p:blipFill>
        <p:spPr>
          <a:xfrm>
            <a:off x="3713762" y="2"/>
            <a:ext cx="3985940" cy="5143500"/>
          </a:xfrm>
          <a:prstGeom prst="rect">
            <a:avLst/>
          </a:prstGeom>
          <a:noFill/>
          <a:ln>
            <a:noFill/>
          </a:ln>
        </p:spPr>
      </p:pic>
      <p:sp>
        <p:nvSpPr>
          <p:cNvPr id="78" name="Google Shape;78;p16"/>
          <p:cNvSpPr txBox="1"/>
          <p:nvPr/>
        </p:nvSpPr>
        <p:spPr>
          <a:xfrm>
            <a:off x="311700" y="1017725"/>
            <a:ext cx="3000000" cy="1683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i="1" lang="en" sz="1000">
                <a:solidFill>
                  <a:srgbClr val="666666"/>
                </a:solidFill>
              </a:rPr>
              <a:t>Bouffant Pride</a:t>
            </a:r>
            <a:r>
              <a:rPr lang="en" sz="1000">
                <a:solidFill>
                  <a:srgbClr val="666666"/>
                </a:solidFill>
              </a:rPr>
              <a:t>, 2003</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Photogravure with die-cuts, collage, paint, Plasticine, and toy eye additions, on rag paper, the full sheet.</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13 1/2 × 10 1/2 in</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34.4 × 26.7 cm</a:t>
            </a:r>
            <a:endParaRPr sz="1000">
              <a:solidFill>
                <a:srgbClr val="666666"/>
              </a:solidFill>
            </a:endParaRPr>
          </a:p>
          <a:p>
            <a:pPr indent="0" lvl="0" marL="0" rtl="0" algn="l">
              <a:lnSpc>
                <a:spcPct val="150000"/>
              </a:lnSpc>
              <a:spcBef>
                <a:spcPts val="0"/>
              </a:spcBef>
              <a:spcAft>
                <a:spcPts val="0"/>
              </a:spcAft>
              <a:buNone/>
            </a:pPr>
            <a:r>
              <a:rPr lang="en" sz="1000">
                <a:solidFill>
                  <a:srgbClr val="666666"/>
                </a:solidFill>
              </a:rPr>
              <a:t>Edition 1/20 + 4AP</a:t>
            </a:r>
            <a:endParaRPr sz="1000">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Inspo</a:t>
            </a:r>
            <a:endParaRPr/>
          </a:p>
          <a:p>
            <a:pPr indent="0" lvl="0" marL="0" rtl="0" algn="l">
              <a:spcBef>
                <a:spcPts val="0"/>
              </a:spcBef>
              <a:spcAft>
                <a:spcPts val="0"/>
              </a:spcAft>
              <a:buNone/>
            </a:pPr>
            <a:r>
              <a:t/>
            </a:r>
            <a:endParaRPr/>
          </a:p>
        </p:txBody>
      </p:sp>
      <p:sp>
        <p:nvSpPr>
          <p:cNvPr id="84" name="Google Shape;84;p17"/>
          <p:cNvSpPr txBox="1"/>
          <p:nvPr>
            <p:ph idx="1" type="body"/>
          </p:nvPr>
        </p:nvSpPr>
        <p:spPr>
          <a:xfrm>
            <a:off x="311700" y="1152475"/>
            <a:ext cx="8520600" cy="3680700"/>
          </a:xfrm>
          <a:prstGeom prst="rect">
            <a:avLst/>
          </a:prstGeom>
          <a:ln cap="flat" cmpd="sng" w="2857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latin typeface="Times New Roman"/>
                <a:ea typeface="Times New Roman"/>
                <a:cs typeface="Times New Roman"/>
                <a:sym typeface="Times New Roman"/>
              </a:rPr>
              <a:t>Her work for me is all about wit, skill, </a:t>
            </a:r>
            <a:r>
              <a:rPr lang="en" sz="1500">
                <a:solidFill>
                  <a:schemeClr val="dk1"/>
                </a:solidFill>
                <a:latin typeface="Times New Roman"/>
                <a:ea typeface="Times New Roman"/>
                <a:cs typeface="Times New Roman"/>
                <a:sym typeface="Times New Roman"/>
              </a:rPr>
              <a:t>craftsmanship</a:t>
            </a:r>
            <a:r>
              <a:rPr lang="en" sz="1500">
                <a:solidFill>
                  <a:schemeClr val="dk1"/>
                </a:solidFill>
                <a:latin typeface="Times New Roman"/>
                <a:ea typeface="Times New Roman"/>
                <a:cs typeface="Times New Roman"/>
                <a:sym typeface="Times New Roman"/>
              </a:rPr>
              <a:t> and quality of ideas are like no other and unique to her </a:t>
            </a:r>
            <a:r>
              <a:rPr lang="en" sz="1500">
                <a:solidFill>
                  <a:schemeClr val="dk1"/>
                </a:solidFill>
                <a:latin typeface="Times New Roman"/>
                <a:ea typeface="Times New Roman"/>
                <a:cs typeface="Times New Roman"/>
                <a:sym typeface="Times New Roman"/>
              </a:rPr>
              <a:t>interpretation</a:t>
            </a:r>
            <a:r>
              <a:rPr lang="en" sz="1500">
                <a:solidFill>
                  <a:schemeClr val="dk1"/>
                </a:solidFill>
                <a:latin typeface="Times New Roman"/>
                <a:ea typeface="Times New Roman"/>
                <a:cs typeface="Times New Roman"/>
                <a:sym typeface="Times New Roman"/>
              </a:rPr>
              <a:t> of our world and </a:t>
            </a:r>
            <a:r>
              <a:rPr lang="en" sz="1500">
                <a:solidFill>
                  <a:schemeClr val="dk1"/>
                </a:solidFill>
                <a:latin typeface="Times New Roman"/>
                <a:ea typeface="Times New Roman"/>
                <a:cs typeface="Times New Roman"/>
                <a:sym typeface="Times New Roman"/>
              </a:rPr>
              <a:t>its</a:t>
            </a:r>
            <a:r>
              <a:rPr lang="en" sz="1500">
                <a:solidFill>
                  <a:schemeClr val="dk1"/>
                </a:solidFill>
                <a:latin typeface="Times New Roman"/>
                <a:ea typeface="Times New Roman"/>
                <a:cs typeface="Times New Roman"/>
                <a:sym typeface="Times New Roman"/>
              </a:rPr>
              <a:t> history. Ellen Gallagher executes her pieces in a playful way </a:t>
            </a:r>
            <a:r>
              <a:rPr lang="en" sz="1500">
                <a:solidFill>
                  <a:schemeClr val="dk1"/>
                </a:solidFill>
                <a:latin typeface="Times New Roman"/>
                <a:ea typeface="Times New Roman"/>
                <a:cs typeface="Times New Roman"/>
                <a:sym typeface="Times New Roman"/>
              </a:rPr>
              <a:t>as well</a:t>
            </a:r>
            <a:r>
              <a:rPr lang="en" sz="1500">
                <a:solidFill>
                  <a:schemeClr val="dk1"/>
                </a:solidFill>
                <a:latin typeface="Times New Roman"/>
                <a:ea typeface="Times New Roman"/>
                <a:cs typeface="Times New Roman"/>
                <a:sym typeface="Times New Roman"/>
              </a:rPr>
              <a:t> .</a:t>
            </a:r>
            <a:endParaRPr sz="1500">
              <a:solidFill>
                <a:schemeClr val="dk1"/>
              </a:solidFill>
              <a:latin typeface="Times New Roman"/>
              <a:ea typeface="Times New Roman"/>
              <a:cs typeface="Times New Roman"/>
              <a:sym typeface="Times New Roman"/>
            </a:endParaRPr>
          </a:p>
          <a:p>
            <a:pPr indent="0" lvl="0" marL="0" rtl="0" algn="l">
              <a:spcBef>
                <a:spcPts val="1600"/>
              </a:spcBef>
              <a:spcAft>
                <a:spcPts val="0"/>
              </a:spcAft>
              <a:buNone/>
            </a:pPr>
            <a:r>
              <a:rPr lang="en" sz="1500">
                <a:solidFill>
                  <a:schemeClr val="dk1"/>
                </a:solidFill>
                <a:latin typeface="Times New Roman"/>
                <a:ea typeface="Times New Roman"/>
                <a:cs typeface="Times New Roman"/>
                <a:sym typeface="Times New Roman"/>
              </a:rPr>
              <a:t>She </a:t>
            </a:r>
            <a:r>
              <a:rPr lang="en" sz="1500">
                <a:solidFill>
                  <a:schemeClr val="dk1"/>
                </a:solidFill>
                <a:latin typeface="Times New Roman"/>
                <a:ea typeface="Times New Roman"/>
                <a:cs typeface="Times New Roman"/>
                <a:sym typeface="Times New Roman"/>
              </a:rPr>
              <a:t>encourages</a:t>
            </a:r>
            <a:r>
              <a:rPr lang="en" sz="1500">
                <a:solidFill>
                  <a:schemeClr val="dk1"/>
                </a:solidFill>
                <a:latin typeface="Times New Roman"/>
                <a:ea typeface="Times New Roman"/>
                <a:cs typeface="Times New Roman"/>
                <a:sym typeface="Times New Roman"/>
              </a:rPr>
              <a:t> the audience to make these brilliant connections of her pieces in a form of satire that present issues of race and gender. Manipulating advertisements in the 1930s- 1960s that were targeted at black women and men</a:t>
            </a:r>
            <a:endParaRPr sz="1500">
              <a:solidFill>
                <a:schemeClr val="dk1"/>
              </a:solidFill>
              <a:latin typeface="Times New Roman"/>
              <a:ea typeface="Times New Roman"/>
              <a:cs typeface="Times New Roman"/>
              <a:sym typeface="Times New Roman"/>
            </a:endParaRPr>
          </a:p>
          <a:p>
            <a:pPr indent="0" lvl="0" marL="0" rtl="0" algn="l">
              <a:spcBef>
                <a:spcPts val="1600"/>
              </a:spcBef>
              <a:spcAft>
                <a:spcPts val="0"/>
              </a:spcAft>
              <a:buNone/>
            </a:pPr>
            <a:r>
              <a:rPr lang="en" sz="1500">
                <a:solidFill>
                  <a:schemeClr val="dk1"/>
                </a:solidFill>
                <a:latin typeface="Times New Roman"/>
                <a:ea typeface="Times New Roman"/>
                <a:cs typeface="Times New Roman"/>
                <a:sym typeface="Times New Roman"/>
              </a:rPr>
              <a:t>From afar, the work appears abstract and minimal; upon closer inspection, googly eyes, reconfigured wigs, tongues, and lips of minstrel caricatures multiplying in detail</a:t>
            </a:r>
            <a:endParaRPr sz="1500">
              <a:solidFill>
                <a:schemeClr val="dk1"/>
              </a:solidFill>
              <a:latin typeface="Times New Roman"/>
              <a:ea typeface="Times New Roman"/>
              <a:cs typeface="Times New Roman"/>
              <a:sym typeface="Times New Roman"/>
            </a:endParaRPr>
          </a:p>
          <a:p>
            <a:pPr indent="0" lvl="0" marL="0" rtl="0" algn="l">
              <a:spcBef>
                <a:spcPts val="1600"/>
              </a:spcBef>
              <a:spcAft>
                <a:spcPts val="1600"/>
              </a:spcAft>
              <a:buNone/>
            </a:pPr>
            <a:r>
              <a:rPr lang="en" sz="1500">
                <a:solidFill>
                  <a:schemeClr val="dk1"/>
                </a:solidFill>
                <a:latin typeface="Times New Roman"/>
                <a:ea typeface="Times New Roman"/>
                <a:cs typeface="Times New Roman"/>
                <a:sym typeface="Times New Roman"/>
              </a:rPr>
              <a:t>The quote “A rose is a rose is a rose” repeats and reads like a play on words. This quote is a form of iteration frequently employed by Gertrude Stein (1874-1946), an innovator and pioneer in American literature. It was the writer’s literary style that influenced Ellen Gallagher to reflect the ideas of repetition and replacement in her own artistic creations. </a:t>
            </a:r>
            <a:endParaRPr sz="15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“Paper Cup”</a:t>
            </a:r>
            <a:endParaRPr/>
          </a:p>
        </p:txBody>
      </p:sp>
      <p:pic>
        <p:nvPicPr>
          <p:cNvPr id="90" name="Google Shape;90;p18"/>
          <p:cNvPicPr preferRelativeResize="0"/>
          <p:nvPr/>
        </p:nvPicPr>
        <p:blipFill>
          <a:blip r:embed="rId3">
            <a:alphaModFix/>
          </a:blip>
          <a:stretch>
            <a:fillRect/>
          </a:stretch>
        </p:blipFill>
        <p:spPr>
          <a:xfrm>
            <a:off x="3093498" y="228600"/>
            <a:ext cx="4132203" cy="4838700"/>
          </a:xfrm>
          <a:prstGeom prst="rect">
            <a:avLst/>
          </a:prstGeom>
          <a:noFill/>
          <a:ln>
            <a:noFill/>
          </a:ln>
        </p:spPr>
      </p:pic>
      <p:sp>
        <p:nvSpPr>
          <p:cNvPr id="91" name="Google Shape;91;p18"/>
          <p:cNvSpPr txBox="1"/>
          <p:nvPr/>
        </p:nvSpPr>
        <p:spPr>
          <a:xfrm>
            <a:off x="93500" y="10717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t>Ink on paper on canvas</a:t>
            </a:r>
            <a:endParaRPr sz="1300"/>
          </a:p>
          <a:p>
            <a:pPr indent="0" lvl="0" marL="0" rtl="0" algn="l">
              <a:spcBef>
                <a:spcPts val="0"/>
              </a:spcBef>
              <a:spcAft>
                <a:spcPts val="0"/>
              </a:spcAft>
              <a:buNone/>
            </a:pPr>
            <a:r>
              <a:rPr lang="en" sz="1300"/>
              <a:t>Support: 2135 × 1830 × 41 mm</a:t>
            </a:r>
            <a:endParaRPr sz="1300"/>
          </a:p>
          <a:p>
            <a:pPr indent="0" lvl="0" marL="0" rtl="0" algn="l">
              <a:spcBef>
                <a:spcPts val="0"/>
              </a:spcBef>
              <a:spcAft>
                <a:spcPts val="0"/>
              </a:spcAft>
              <a:buNone/>
            </a:pPr>
            <a:r>
              <a:rPr lang="en" sz="1300"/>
              <a:t>1996</a:t>
            </a:r>
            <a:endParaRPr sz="1300"/>
          </a:p>
          <a:p>
            <a:pPr indent="0" lvl="0" marL="0" rtl="0" algn="l">
              <a:spcBef>
                <a:spcPts val="0"/>
              </a:spcBef>
              <a:spcAft>
                <a:spcPts val="0"/>
              </a:spcAft>
              <a:buNone/>
            </a:pPr>
            <a:r>
              <a:t/>
            </a:r>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9"/>
          <p:cNvSpPr txBox="1"/>
          <p:nvPr>
            <p:ph type="title"/>
          </p:nvPr>
        </p:nvSpPr>
        <p:spPr>
          <a:xfrm>
            <a:off x="311700" y="3624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“Pomp-Bang”</a:t>
            </a:r>
            <a:endParaRPr/>
          </a:p>
          <a:p>
            <a:pPr indent="0" lvl="0" marL="0" rtl="0" algn="l">
              <a:spcBef>
                <a:spcPts val="0"/>
              </a:spcBef>
              <a:spcAft>
                <a:spcPts val="0"/>
              </a:spcAft>
              <a:buNone/>
            </a:pPr>
            <a:r>
              <a:t/>
            </a:r>
            <a:endParaRPr/>
          </a:p>
        </p:txBody>
      </p:sp>
      <p:pic>
        <p:nvPicPr>
          <p:cNvPr id="97" name="Google Shape;97;p19"/>
          <p:cNvPicPr preferRelativeResize="0"/>
          <p:nvPr/>
        </p:nvPicPr>
        <p:blipFill rotWithShape="1">
          <a:blip r:embed="rId3">
            <a:alphaModFix/>
          </a:blip>
          <a:srcRect b="3664" l="0" r="0" t="3562"/>
          <a:stretch/>
        </p:blipFill>
        <p:spPr>
          <a:xfrm>
            <a:off x="1475525" y="935175"/>
            <a:ext cx="7543826" cy="3803075"/>
          </a:xfrm>
          <a:prstGeom prst="rect">
            <a:avLst/>
          </a:prstGeom>
          <a:noFill/>
          <a:ln>
            <a:noFill/>
          </a:ln>
        </p:spPr>
      </p:pic>
      <p:sp>
        <p:nvSpPr>
          <p:cNvPr id="98" name="Google Shape;98;p19"/>
          <p:cNvSpPr txBox="1"/>
          <p:nvPr/>
        </p:nvSpPr>
        <p:spPr>
          <a:xfrm>
            <a:off x="51950" y="1132625"/>
            <a:ext cx="1371600" cy="34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150">
                <a:solidFill>
                  <a:srgbClr val="0F0F0F"/>
                </a:solidFill>
              </a:rPr>
              <a:t>Ellen Gallagher, American, b. 1965</a:t>
            </a:r>
            <a:endParaRPr sz="1150">
              <a:solidFill>
                <a:srgbClr val="0F0F0F"/>
              </a:solidFill>
            </a:endParaRPr>
          </a:p>
          <a:p>
            <a:pPr indent="0" lvl="0" marL="0" rtl="0" algn="l">
              <a:spcBef>
                <a:spcPts val="0"/>
              </a:spcBef>
              <a:spcAft>
                <a:spcPts val="0"/>
              </a:spcAft>
              <a:buClr>
                <a:schemeClr val="dk1"/>
              </a:buClr>
              <a:buSzPts val="1100"/>
              <a:buFont typeface="Arial"/>
              <a:buNone/>
            </a:pPr>
            <a:r>
              <a:rPr i="1" lang="en" sz="1150">
                <a:solidFill>
                  <a:srgbClr val="0F0F0F"/>
                </a:solidFill>
              </a:rPr>
              <a:t>Pomp-Bang</a:t>
            </a:r>
            <a:r>
              <a:rPr lang="en" sz="1150">
                <a:solidFill>
                  <a:srgbClr val="0F0F0F"/>
                </a:solidFill>
              </a:rPr>
              <a:t>, 2003</a:t>
            </a:r>
            <a:endParaRPr sz="1150">
              <a:solidFill>
                <a:srgbClr val="0F0F0F"/>
              </a:solidFill>
            </a:endParaRPr>
          </a:p>
          <a:p>
            <a:pPr indent="0" lvl="0" marL="0" rtl="0" algn="l">
              <a:spcBef>
                <a:spcPts val="0"/>
              </a:spcBef>
              <a:spcAft>
                <a:spcPts val="0"/>
              </a:spcAft>
              <a:buClr>
                <a:schemeClr val="dk1"/>
              </a:buClr>
              <a:buSzPts val="1100"/>
              <a:buFont typeface="Arial"/>
              <a:buNone/>
            </a:pPr>
            <a:r>
              <a:rPr lang="en" sz="1150">
                <a:solidFill>
                  <a:srgbClr val="0F0F0F"/>
                </a:solidFill>
              </a:rPr>
              <a:t>Plasticine, ink, and paper mounted on canvas</a:t>
            </a:r>
            <a:endParaRPr sz="1150">
              <a:solidFill>
                <a:srgbClr val="0F0F0F"/>
              </a:solidFill>
            </a:endParaRPr>
          </a:p>
          <a:p>
            <a:pPr indent="0" lvl="0" marL="0" rtl="0" algn="l">
              <a:spcBef>
                <a:spcPts val="0"/>
              </a:spcBef>
              <a:spcAft>
                <a:spcPts val="0"/>
              </a:spcAft>
              <a:buClr>
                <a:schemeClr val="dk1"/>
              </a:buClr>
              <a:buSzPts val="1100"/>
              <a:buFont typeface="Arial"/>
              <a:buNone/>
            </a:pPr>
            <a:r>
              <a:rPr lang="en" sz="1150">
                <a:solidFill>
                  <a:srgbClr val="0F0F0F"/>
                </a:solidFill>
              </a:rPr>
              <a:t>96 × 192 in. (244 × 488 cm)</a:t>
            </a:r>
            <a:endParaRPr sz="1150">
              <a:solidFill>
                <a:srgbClr val="0F0F0F"/>
              </a:solidFill>
            </a:endParaRPr>
          </a:p>
          <a:p>
            <a:pPr indent="0" lvl="0" marL="0" rtl="0" algn="l">
              <a:spcBef>
                <a:spcPts val="0"/>
              </a:spcBef>
              <a:spcAft>
                <a:spcPts val="0"/>
              </a:spcAft>
              <a:buClr>
                <a:schemeClr val="dk1"/>
              </a:buClr>
              <a:buSzPts val="1100"/>
              <a:buFont typeface="Arial"/>
              <a:buNone/>
            </a:pPr>
            <a:r>
              <a:rPr lang="en" sz="1150">
                <a:solidFill>
                  <a:srgbClr val="0F0F0F"/>
                </a:solidFill>
              </a:rPr>
              <a:t>Collection Museum of Contemporary Art Chicago, Joseph and Jory Shapiro Fund by exchange and restricted gift of Sara Szold, 2004.19</a:t>
            </a:r>
            <a:endParaRPr sz="1150">
              <a:solidFill>
                <a:srgbClr val="0F0F0F"/>
              </a:solidFill>
            </a:endParaRPr>
          </a:p>
          <a:p>
            <a:pPr indent="0" lvl="0" marL="0" rtl="0" algn="l">
              <a:spcBef>
                <a:spcPts val="0"/>
              </a:spcBef>
              <a:spcAft>
                <a:spcPts val="0"/>
              </a:spcAft>
              <a:buNone/>
            </a:pPr>
            <a:r>
              <a:rPr lang="en" sz="1150">
                <a:solidFill>
                  <a:srgbClr val="0F0F0F"/>
                </a:solidFill>
              </a:rPr>
              <a:t>Photo: Nathan Keay</a:t>
            </a:r>
            <a:r>
              <a:rPr lang="en" sz="1150">
                <a:solidFill>
                  <a:srgbClr val="0F0F0F"/>
                </a:solidFill>
                <a:highlight>
                  <a:srgbClr val="FFFFFF"/>
                </a:highlight>
              </a:rPr>
              <a:t>, </a:t>
            </a:r>
            <a:r>
              <a:rPr lang="en" sz="1150">
                <a:solidFill>
                  <a:srgbClr val="0F0F0F"/>
                </a:solidFill>
              </a:rPr>
              <a:t>© MCA Chicago</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Dive Deep</a:t>
            </a:r>
            <a:endParaRPr/>
          </a:p>
        </p:txBody>
      </p:sp>
      <p:sp>
        <p:nvSpPr>
          <p:cNvPr id="104" name="Google Shape;104;p20"/>
          <p:cNvSpPr txBox="1"/>
          <p:nvPr>
            <p:ph idx="1" type="body"/>
          </p:nvPr>
        </p:nvSpPr>
        <p:spPr>
          <a:xfrm>
            <a:off x="311700" y="1152475"/>
            <a:ext cx="7015200" cy="3710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50">
                <a:solidFill>
                  <a:srgbClr val="000000"/>
                </a:solidFill>
                <a:latin typeface="Times New Roman"/>
                <a:ea typeface="Times New Roman"/>
                <a:cs typeface="Times New Roman"/>
                <a:sym typeface="Times New Roman"/>
              </a:rPr>
              <a:t>By fusing narrative modes including poetry, film, music, and collage, she recalibrates the tensions between reality and fantasy—unsettling designations of race and nation, art and artifact, and allowing the familiar and the arcane to converge.</a:t>
            </a:r>
            <a:endParaRPr sz="1450">
              <a:solidFill>
                <a:srgbClr val="000000"/>
              </a:solidFill>
              <a:latin typeface="Times New Roman"/>
              <a:ea typeface="Times New Roman"/>
              <a:cs typeface="Times New Roman"/>
              <a:sym typeface="Times New Roman"/>
            </a:endParaRPr>
          </a:p>
          <a:p>
            <a:pPr indent="0" lvl="0" marL="0" rtl="0" algn="l">
              <a:spcBef>
                <a:spcPts val="1600"/>
              </a:spcBef>
              <a:spcAft>
                <a:spcPts val="0"/>
              </a:spcAft>
              <a:buNone/>
            </a:pPr>
            <a:r>
              <a:rPr lang="en" sz="1450">
                <a:solidFill>
                  <a:srgbClr val="000000"/>
                </a:solidFill>
                <a:latin typeface="Times New Roman"/>
                <a:ea typeface="Times New Roman"/>
                <a:cs typeface="Times New Roman"/>
                <a:sym typeface="Times New Roman"/>
              </a:rPr>
              <a:t>Starting again with squares of paper on canvas, she added more geometric shapes, creating a textured terrain that she built up with cut rubber. She further inscribed and collaged aleatory motifs from mid-century American race magazines and other sources, then painted the canvas in layers of black enamel. With thick, reflective surface Gallagher suggests that the psychosis of race relations is embedded in the history of Western abstraction.</a:t>
            </a:r>
            <a:endParaRPr sz="1450">
              <a:solidFill>
                <a:srgbClr val="000000"/>
              </a:solidFill>
              <a:latin typeface="Times New Roman"/>
              <a:ea typeface="Times New Roman"/>
              <a:cs typeface="Times New Roman"/>
              <a:sym typeface="Times New Roman"/>
            </a:endParaRPr>
          </a:p>
          <a:p>
            <a:pPr indent="0" lvl="0" marL="0" rtl="0" algn="l">
              <a:spcBef>
                <a:spcPts val="1600"/>
              </a:spcBef>
              <a:spcAft>
                <a:spcPts val="0"/>
              </a:spcAft>
              <a:buNone/>
            </a:pPr>
            <a:r>
              <a:rPr lang="en" sz="1450">
                <a:solidFill>
                  <a:srgbClr val="000000"/>
                </a:solidFill>
                <a:latin typeface="Times New Roman"/>
                <a:ea typeface="Times New Roman"/>
                <a:cs typeface="Times New Roman"/>
                <a:sym typeface="Times New Roman"/>
              </a:rPr>
              <a:t>In </a:t>
            </a:r>
            <a:r>
              <a:rPr i="1" lang="en" sz="1450">
                <a:solidFill>
                  <a:srgbClr val="000000"/>
                </a:solidFill>
                <a:latin typeface="Times New Roman"/>
                <a:ea typeface="Times New Roman"/>
                <a:cs typeface="Times New Roman"/>
                <a:sym typeface="Times New Roman"/>
              </a:rPr>
              <a:t>Watery Ecstatic</a:t>
            </a:r>
            <a:r>
              <a:rPr lang="en" sz="1450">
                <a:solidFill>
                  <a:srgbClr val="000000"/>
                </a:solidFill>
                <a:latin typeface="Times New Roman"/>
                <a:ea typeface="Times New Roman"/>
                <a:cs typeface="Times New Roman"/>
                <a:sym typeface="Times New Roman"/>
              </a:rPr>
              <a:t>, she invents complex biomorphic forms that she relates to the mythical Drexciya, an undersea kingdom populated by the women and children who were the tragic casualties of the transatlantic slave trade. Cutting into thick paper in her own version of scrimshaw &amp; the practice of carving whale bones</a:t>
            </a:r>
            <a:endParaRPr sz="1450">
              <a:solidFill>
                <a:srgbClr val="000000"/>
              </a:solidFill>
              <a:latin typeface="Times New Roman"/>
              <a:ea typeface="Times New Roman"/>
              <a:cs typeface="Times New Roman"/>
              <a:sym typeface="Times New Roman"/>
            </a:endParaRPr>
          </a:p>
          <a:p>
            <a:pPr indent="0" lvl="0" marL="0" rtl="0" algn="l">
              <a:spcBef>
                <a:spcPts val="1600"/>
              </a:spcBef>
              <a:spcAft>
                <a:spcPts val="1600"/>
              </a:spcAft>
              <a:buNone/>
            </a:pPr>
            <a:r>
              <a:t/>
            </a:r>
            <a:endParaRPr sz="1450">
              <a:solidFill>
                <a:srgbClr val="222222"/>
              </a:solidFill>
              <a:highlight>
                <a:srgbClr val="FFFFFF"/>
              </a:highlight>
              <a:latin typeface="Times New Roman"/>
              <a:ea typeface="Times New Roman"/>
              <a:cs typeface="Times New Roman"/>
              <a:sym typeface="Times New Roman"/>
            </a:endParaRPr>
          </a:p>
        </p:txBody>
      </p:sp>
      <p:pic>
        <p:nvPicPr>
          <p:cNvPr id="105" name="Google Shape;105;p20"/>
          <p:cNvPicPr preferRelativeResize="0"/>
          <p:nvPr/>
        </p:nvPicPr>
        <p:blipFill>
          <a:blip r:embed="rId3">
            <a:alphaModFix/>
          </a:blip>
          <a:stretch>
            <a:fillRect/>
          </a:stretch>
        </p:blipFill>
        <p:spPr>
          <a:xfrm>
            <a:off x="7326888" y="2467413"/>
            <a:ext cx="1743075" cy="2619375"/>
          </a:xfrm>
          <a:prstGeom prst="rect">
            <a:avLst/>
          </a:prstGeom>
          <a:noFill/>
          <a:ln>
            <a:noFill/>
          </a:ln>
        </p:spPr>
      </p:pic>
      <p:pic>
        <p:nvPicPr>
          <p:cNvPr id="106" name="Google Shape;106;p20"/>
          <p:cNvPicPr preferRelativeResize="0"/>
          <p:nvPr/>
        </p:nvPicPr>
        <p:blipFill>
          <a:blip r:embed="rId4">
            <a:alphaModFix/>
          </a:blip>
          <a:stretch>
            <a:fillRect/>
          </a:stretch>
        </p:blipFill>
        <p:spPr>
          <a:xfrm>
            <a:off x="7326899" y="155125"/>
            <a:ext cx="1612501" cy="2179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Watery Ecstatic Series</a:t>
            </a:r>
            <a:endParaRPr/>
          </a:p>
        </p:txBody>
      </p:sp>
      <p:pic>
        <p:nvPicPr>
          <p:cNvPr id="112" name="Google Shape;112;p21"/>
          <p:cNvPicPr preferRelativeResize="0"/>
          <p:nvPr/>
        </p:nvPicPr>
        <p:blipFill>
          <a:blip r:embed="rId3">
            <a:alphaModFix/>
          </a:blip>
          <a:stretch>
            <a:fillRect/>
          </a:stretch>
        </p:blipFill>
        <p:spPr>
          <a:xfrm>
            <a:off x="311700" y="1017725"/>
            <a:ext cx="5011875" cy="4056274"/>
          </a:xfrm>
          <a:prstGeom prst="rect">
            <a:avLst/>
          </a:prstGeom>
          <a:noFill/>
          <a:ln>
            <a:noFill/>
          </a:ln>
        </p:spPr>
      </p:pic>
      <p:sp>
        <p:nvSpPr>
          <p:cNvPr id="113" name="Google Shape;113;p21"/>
          <p:cNvSpPr txBox="1"/>
          <p:nvPr/>
        </p:nvSpPr>
        <p:spPr>
          <a:xfrm>
            <a:off x="5583350" y="2143500"/>
            <a:ext cx="3000000" cy="13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50">
                <a:solidFill>
                  <a:srgbClr val="333F48"/>
                </a:solidFill>
                <a:latin typeface="Roboto"/>
                <a:ea typeface="Roboto"/>
                <a:cs typeface="Roboto"/>
                <a:sym typeface="Roboto"/>
              </a:rPr>
              <a:t>2004</a:t>
            </a:r>
            <a:endParaRPr b="1" sz="1050">
              <a:solidFill>
                <a:srgbClr val="333F48"/>
              </a:solidFill>
              <a:latin typeface="Roboto"/>
              <a:ea typeface="Roboto"/>
              <a:cs typeface="Roboto"/>
              <a:sym typeface="Roboto"/>
            </a:endParaRPr>
          </a:p>
          <a:p>
            <a:pPr indent="0" lvl="0" marL="0" rtl="0" algn="l">
              <a:spcBef>
                <a:spcPts val="0"/>
              </a:spcBef>
              <a:spcAft>
                <a:spcPts val="0"/>
              </a:spcAft>
              <a:buNone/>
            </a:pPr>
            <a:r>
              <a:rPr lang="en" sz="1050">
                <a:solidFill>
                  <a:srgbClr val="333F48"/>
                </a:solidFill>
                <a:latin typeface="Roboto"/>
                <a:ea typeface="Roboto"/>
                <a:cs typeface="Roboto"/>
                <a:sym typeface="Roboto"/>
              </a:rPr>
              <a:t>12 drawings: watercolor, ink, oil, pencil and cut paper</a:t>
            </a:r>
            <a:endParaRPr sz="1050">
              <a:solidFill>
                <a:srgbClr val="333F48"/>
              </a:solidFill>
              <a:latin typeface="Roboto"/>
              <a:ea typeface="Roboto"/>
              <a:cs typeface="Roboto"/>
              <a:sym typeface="Roboto"/>
            </a:endParaRPr>
          </a:p>
          <a:p>
            <a:pPr indent="0" lvl="0" marL="0" rtl="0" algn="l">
              <a:spcBef>
                <a:spcPts val="0"/>
              </a:spcBef>
              <a:spcAft>
                <a:spcPts val="0"/>
              </a:spcAft>
              <a:buNone/>
            </a:pPr>
            <a:r>
              <a:rPr lang="en" sz="1050">
                <a:solidFill>
                  <a:srgbClr val="333F48"/>
                </a:solidFill>
                <a:latin typeface="Roboto"/>
                <a:ea typeface="Roboto"/>
                <a:cs typeface="Roboto"/>
                <a:sym typeface="Roboto"/>
              </a:rPr>
              <a:t>dimensions variable</a:t>
            </a:r>
            <a:endParaRPr sz="1050">
              <a:solidFill>
                <a:srgbClr val="333F48"/>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