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7" r:id="rId12"/>
    <p:sldId id="266" r:id="rId13"/>
    <p:sldId id="268" r:id="rId14"/>
    <p:sldId id="269"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3" autoAdjust="0"/>
    <p:restoredTop sz="94660"/>
  </p:normalViewPr>
  <p:slideViewPr>
    <p:cSldViewPr snapToGrid="0">
      <p:cViewPr>
        <p:scale>
          <a:sx n="46" d="100"/>
          <a:sy n="46" d="100"/>
        </p:scale>
        <p:origin x="22" y="9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CDAA928-FBA4-43A1-99FD-C18FE89D9CA6}" type="datetimeFigureOut">
              <a:rPr lang="en-US" smtClean="0"/>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63F76C-D967-4060-AA28-BD5C0F0D39FB}" type="slidenum">
              <a:rPr lang="en-US" smtClean="0"/>
              <a:t>‹#›</a:t>
            </a:fld>
            <a:endParaRPr lang="en-US"/>
          </a:p>
        </p:txBody>
      </p:sp>
    </p:spTree>
    <p:extLst>
      <p:ext uri="{BB962C8B-B14F-4D97-AF65-F5344CB8AC3E}">
        <p14:creationId xmlns:p14="http://schemas.microsoft.com/office/powerpoint/2010/main" val="3131123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AA928-FBA4-43A1-99FD-C18FE89D9CA6}" type="datetimeFigureOut">
              <a:rPr lang="en-US" smtClean="0"/>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63F76C-D967-4060-AA28-BD5C0F0D39FB}" type="slidenum">
              <a:rPr lang="en-US" smtClean="0"/>
              <a:t>‹#›</a:t>
            </a:fld>
            <a:endParaRPr lang="en-US"/>
          </a:p>
        </p:txBody>
      </p:sp>
    </p:spTree>
    <p:extLst>
      <p:ext uri="{BB962C8B-B14F-4D97-AF65-F5344CB8AC3E}">
        <p14:creationId xmlns:p14="http://schemas.microsoft.com/office/powerpoint/2010/main" val="2857359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AA928-FBA4-43A1-99FD-C18FE89D9CA6}" type="datetimeFigureOut">
              <a:rPr lang="en-US" smtClean="0"/>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63F76C-D967-4060-AA28-BD5C0F0D39FB}" type="slidenum">
              <a:rPr lang="en-US" smtClean="0"/>
              <a:t>‹#›</a:t>
            </a:fld>
            <a:endParaRPr lang="en-US"/>
          </a:p>
        </p:txBody>
      </p:sp>
    </p:spTree>
    <p:extLst>
      <p:ext uri="{BB962C8B-B14F-4D97-AF65-F5344CB8AC3E}">
        <p14:creationId xmlns:p14="http://schemas.microsoft.com/office/powerpoint/2010/main" val="1140800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AA928-FBA4-43A1-99FD-C18FE89D9CA6}" type="datetimeFigureOut">
              <a:rPr lang="en-US" smtClean="0"/>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63F76C-D967-4060-AA28-BD5C0F0D39FB}" type="slidenum">
              <a:rPr lang="en-US" smtClean="0"/>
              <a:t>‹#›</a:t>
            </a:fld>
            <a:endParaRPr lang="en-US"/>
          </a:p>
        </p:txBody>
      </p:sp>
    </p:spTree>
    <p:extLst>
      <p:ext uri="{BB962C8B-B14F-4D97-AF65-F5344CB8AC3E}">
        <p14:creationId xmlns:p14="http://schemas.microsoft.com/office/powerpoint/2010/main" val="3899645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DAA928-FBA4-43A1-99FD-C18FE89D9CA6}" type="datetimeFigureOut">
              <a:rPr lang="en-US" smtClean="0"/>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63F76C-D967-4060-AA28-BD5C0F0D39FB}" type="slidenum">
              <a:rPr lang="en-US" smtClean="0"/>
              <a:t>‹#›</a:t>
            </a:fld>
            <a:endParaRPr lang="en-US"/>
          </a:p>
        </p:txBody>
      </p:sp>
    </p:spTree>
    <p:extLst>
      <p:ext uri="{BB962C8B-B14F-4D97-AF65-F5344CB8AC3E}">
        <p14:creationId xmlns:p14="http://schemas.microsoft.com/office/powerpoint/2010/main" val="434676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DAA928-FBA4-43A1-99FD-C18FE89D9CA6}" type="datetimeFigureOut">
              <a:rPr lang="en-US" smtClean="0"/>
              <a:t>11/10/2020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63F76C-D967-4060-AA28-BD5C0F0D39FB}" type="slidenum">
              <a:rPr lang="en-US" smtClean="0"/>
              <a:t>‹#›</a:t>
            </a:fld>
            <a:endParaRPr lang="en-US"/>
          </a:p>
        </p:txBody>
      </p:sp>
    </p:spTree>
    <p:extLst>
      <p:ext uri="{BB962C8B-B14F-4D97-AF65-F5344CB8AC3E}">
        <p14:creationId xmlns:p14="http://schemas.microsoft.com/office/powerpoint/2010/main" val="2647974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DAA928-FBA4-43A1-99FD-C18FE89D9CA6}" type="datetimeFigureOut">
              <a:rPr lang="en-US" smtClean="0"/>
              <a:t>11/10/2020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63F76C-D967-4060-AA28-BD5C0F0D39FB}" type="slidenum">
              <a:rPr lang="en-US" smtClean="0"/>
              <a:t>‹#›</a:t>
            </a:fld>
            <a:endParaRPr lang="en-US"/>
          </a:p>
        </p:txBody>
      </p:sp>
    </p:spTree>
    <p:extLst>
      <p:ext uri="{BB962C8B-B14F-4D97-AF65-F5344CB8AC3E}">
        <p14:creationId xmlns:p14="http://schemas.microsoft.com/office/powerpoint/2010/main" val="3936993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DAA928-FBA4-43A1-99FD-C18FE89D9CA6}" type="datetimeFigureOut">
              <a:rPr lang="en-US" smtClean="0"/>
              <a:t>11/10/2020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63F76C-D967-4060-AA28-BD5C0F0D39FB}" type="slidenum">
              <a:rPr lang="en-US" smtClean="0"/>
              <a:t>‹#›</a:t>
            </a:fld>
            <a:endParaRPr lang="en-US"/>
          </a:p>
        </p:txBody>
      </p:sp>
    </p:spTree>
    <p:extLst>
      <p:ext uri="{BB962C8B-B14F-4D97-AF65-F5344CB8AC3E}">
        <p14:creationId xmlns:p14="http://schemas.microsoft.com/office/powerpoint/2010/main" val="1563994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DAA928-FBA4-43A1-99FD-C18FE89D9CA6}" type="datetimeFigureOut">
              <a:rPr lang="en-US" smtClean="0"/>
              <a:t>11/10/2020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63F76C-D967-4060-AA28-BD5C0F0D39FB}" type="slidenum">
              <a:rPr lang="en-US" smtClean="0"/>
              <a:t>‹#›</a:t>
            </a:fld>
            <a:endParaRPr lang="en-US"/>
          </a:p>
        </p:txBody>
      </p:sp>
    </p:spTree>
    <p:extLst>
      <p:ext uri="{BB962C8B-B14F-4D97-AF65-F5344CB8AC3E}">
        <p14:creationId xmlns:p14="http://schemas.microsoft.com/office/powerpoint/2010/main" val="4249239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DAA928-FBA4-43A1-99FD-C18FE89D9CA6}" type="datetimeFigureOut">
              <a:rPr lang="en-US" smtClean="0"/>
              <a:t>11/10/2020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63F76C-D967-4060-AA28-BD5C0F0D39FB}" type="slidenum">
              <a:rPr lang="en-US" smtClean="0"/>
              <a:t>‹#›</a:t>
            </a:fld>
            <a:endParaRPr lang="en-US"/>
          </a:p>
        </p:txBody>
      </p:sp>
    </p:spTree>
    <p:extLst>
      <p:ext uri="{BB962C8B-B14F-4D97-AF65-F5344CB8AC3E}">
        <p14:creationId xmlns:p14="http://schemas.microsoft.com/office/powerpoint/2010/main" val="980641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DAA928-FBA4-43A1-99FD-C18FE89D9CA6}" type="datetimeFigureOut">
              <a:rPr lang="en-US" smtClean="0"/>
              <a:t>11/10/2020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63F76C-D967-4060-AA28-BD5C0F0D39FB}" type="slidenum">
              <a:rPr lang="en-US" smtClean="0"/>
              <a:t>‹#›</a:t>
            </a:fld>
            <a:endParaRPr lang="en-US"/>
          </a:p>
        </p:txBody>
      </p:sp>
    </p:spTree>
    <p:extLst>
      <p:ext uri="{BB962C8B-B14F-4D97-AF65-F5344CB8AC3E}">
        <p14:creationId xmlns:p14="http://schemas.microsoft.com/office/powerpoint/2010/main" val="46367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DAA928-FBA4-43A1-99FD-C18FE89D9CA6}" type="datetimeFigureOut">
              <a:rPr lang="en-US" smtClean="0"/>
              <a:t>11/10/2020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63F76C-D967-4060-AA28-BD5C0F0D39FB}" type="slidenum">
              <a:rPr lang="en-US" smtClean="0"/>
              <a:t>‹#›</a:t>
            </a:fld>
            <a:endParaRPr lang="en-US"/>
          </a:p>
        </p:txBody>
      </p:sp>
    </p:spTree>
    <p:extLst>
      <p:ext uri="{BB962C8B-B14F-4D97-AF65-F5344CB8AC3E}">
        <p14:creationId xmlns:p14="http://schemas.microsoft.com/office/powerpoint/2010/main" val="379783864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072E3-8579-4D79-BE9F-6EFB59133A43}"/>
              </a:ext>
            </a:extLst>
          </p:cNvPr>
          <p:cNvSpPr>
            <a:spLocks noGrp="1"/>
          </p:cNvSpPr>
          <p:nvPr>
            <p:ph type="ctrTitle"/>
          </p:nvPr>
        </p:nvSpPr>
        <p:spPr/>
        <p:txBody>
          <a:bodyPr/>
          <a:lstStyle/>
          <a:p>
            <a:r>
              <a:rPr lang="en-US" dirty="0">
                <a:latin typeface="Bahnschrift" panose="020B0502040204020203" pitchFamily="34" charset="0"/>
              </a:rPr>
              <a:t>Andrea Zittel</a:t>
            </a:r>
          </a:p>
        </p:txBody>
      </p:sp>
      <p:sp>
        <p:nvSpPr>
          <p:cNvPr id="3" name="Subtitle 2">
            <a:extLst>
              <a:ext uri="{FF2B5EF4-FFF2-40B4-BE49-F238E27FC236}">
                <a16:creationId xmlns:a16="http://schemas.microsoft.com/office/drawing/2014/main" id="{C460D6FD-7808-4ABC-956E-0D11E2ED838C}"/>
              </a:ext>
            </a:extLst>
          </p:cNvPr>
          <p:cNvSpPr>
            <a:spLocks noGrp="1"/>
          </p:cNvSpPr>
          <p:nvPr>
            <p:ph type="subTitle" idx="1"/>
          </p:nvPr>
        </p:nvSpPr>
        <p:spPr/>
        <p:txBody>
          <a:bodyPr/>
          <a:lstStyle/>
          <a:p>
            <a:r>
              <a:rPr lang="en-US" dirty="0"/>
              <a:t>Mikhail Kossir</a:t>
            </a:r>
          </a:p>
        </p:txBody>
      </p:sp>
    </p:spTree>
    <p:extLst>
      <p:ext uri="{BB962C8B-B14F-4D97-AF65-F5344CB8AC3E}">
        <p14:creationId xmlns:p14="http://schemas.microsoft.com/office/powerpoint/2010/main" val="1748976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30FE1-7552-45BA-A698-1202BB657DDA}"/>
              </a:ext>
            </a:extLst>
          </p:cNvPr>
          <p:cNvSpPr>
            <a:spLocks noGrp="1"/>
          </p:cNvSpPr>
          <p:nvPr>
            <p:ph type="title"/>
          </p:nvPr>
        </p:nvSpPr>
        <p:spPr/>
        <p:txBody>
          <a:bodyPr/>
          <a:lstStyle/>
          <a:p>
            <a:r>
              <a:rPr lang="en-US" dirty="0">
                <a:latin typeface="Bahnschrift" panose="020B0502040204020203" pitchFamily="34" charset="0"/>
              </a:rPr>
              <a:t>Planar Pavilions, AZ West </a:t>
            </a:r>
          </a:p>
        </p:txBody>
      </p:sp>
      <p:pic>
        <p:nvPicPr>
          <p:cNvPr id="5" name="Content Placeholder 4">
            <a:extLst>
              <a:ext uri="{FF2B5EF4-FFF2-40B4-BE49-F238E27FC236}">
                <a16:creationId xmlns:a16="http://schemas.microsoft.com/office/drawing/2014/main" id="{B8740DE7-0FB0-411E-98B8-F6F1E6F65D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113" y="1690688"/>
            <a:ext cx="6096000" cy="4062984"/>
          </a:xfrm>
        </p:spPr>
      </p:pic>
      <p:pic>
        <p:nvPicPr>
          <p:cNvPr id="7" name="Picture 6">
            <a:extLst>
              <a:ext uri="{FF2B5EF4-FFF2-40B4-BE49-F238E27FC236}">
                <a16:creationId xmlns:a16="http://schemas.microsoft.com/office/drawing/2014/main" id="{CB68B6F4-C651-41C8-93FA-2DC54AE83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3142" y="1657957"/>
            <a:ext cx="4089109" cy="4210828"/>
          </a:xfrm>
          <a:prstGeom prst="rect">
            <a:avLst/>
          </a:prstGeom>
        </p:spPr>
      </p:pic>
    </p:spTree>
    <p:extLst>
      <p:ext uri="{BB962C8B-B14F-4D97-AF65-F5344CB8AC3E}">
        <p14:creationId xmlns:p14="http://schemas.microsoft.com/office/powerpoint/2010/main" val="3661005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39A3C-4077-44FE-BD8F-0B753FFBCE42}"/>
              </a:ext>
            </a:extLst>
          </p:cNvPr>
          <p:cNvSpPr>
            <a:spLocks noGrp="1"/>
          </p:cNvSpPr>
          <p:nvPr>
            <p:ph type="title"/>
          </p:nvPr>
        </p:nvSpPr>
        <p:spPr>
          <a:xfrm>
            <a:off x="23176" y="152402"/>
            <a:ext cx="10515600" cy="1325563"/>
          </a:xfrm>
        </p:spPr>
        <p:txBody>
          <a:bodyPr/>
          <a:lstStyle/>
          <a:p>
            <a:r>
              <a:rPr lang="en-US" dirty="0">
                <a:latin typeface="Bahnschrift" panose="020B0502040204020203" pitchFamily="34" charset="0"/>
              </a:rPr>
              <a:t>Experimental Living Cabins and Planar Configurations</a:t>
            </a:r>
          </a:p>
        </p:txBody>
      </p:sp>
      <p:pic>
        <p:nvPicPr>
          <p:cNvPr id="5" name="Content Placeholder 4">
            <a:extLst>
              <a:ext uri="{FF2B5EF4-FFF2-40B4-BE49-F238E27FC236}">
                <a16:creationId xmlns:a16="http://schemas.microsoft.com/office/drawing/2014/main" id="{B027E3FB-A859-4547-9498-9C0CADA783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26069" y="815183"/>
            <a:ext cx="4789040" cy="3192693"/>
          </a:xfrm>
        </p:spPr>
      </p:pic>
      <p:pic>
        <p:nvPicPr>
          <p:cNvPr id="7" name="Picture 6">
            <a:extLst>
              <a:ext uri="{FF2B5EF4-FFF2-40B4-BE49-F238E27FC236}">
                <a16:creationId xmlns:a16="http://schemas.microsoft.com/office/drawing/2014/main" id="{B5F141E1-AF02-4F5C-A8F2-9288A8A96B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6" y="3571329"/>
            <a:ext cx="4932295" cy="3134269"/>
          </a:xfrm>
          <a:prstGeom prst="rect">
            <a:avLst/>
          </a:prstGeom>
        </p:spPr>
      </p:pic>
      <p:pic>
        <p:nvPicPr>
          <p:cNvPr id="9" name="Picture 8">
            <a:extLst>
              <a:ext uri="{FF2B5EF4-FFF2-40B4-BE49-F238E27FC236}">
                <a16:creationId xmlns:a16="http://schemas.microsoft.com/office/drawing/2014/main" id="{6825CA3A-CAF3-44D3-B3B0-4ABA1ED2C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4303" y="4119226"/>
            <a:ext cx="3964521" cy="2644189"/>
          </a:xfrm>
          <a:prstGeom prst="rect">
            <a:avLst/>
          </a:prstGeom>
        </p:spPr>
      </p:pic>
    </p:spTree>
    <p:extLst>
      <p:ext uri="{BB962C8B-B14F-4D97-AF65-F5344CB8AC3E}">
        <p14:creationId xmlns:p14="http://schemas.microsoft.com/office/powerpoint/2010/main" val="3973508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F4207-99C5-4384-840D-3ECE9F5E9044}"/>
              </a:ext>
            </a:extLst>
          </p:cNvPr>
          <p:cNvSpPr>
            <a:spLocks noGrp="1"/>
          </p:cNvSpPr>
          <p:nvPr>
            <p:ph type="title"/>
          </p:nvPr>
        </p:nvSpPr>
        <p:spPr>
          <a:xfrm>
            <a:off x="713509" y="365125"/>
            <a:ext cx="10515600" cy="1325563"/>
          </a:xfrm>
        </p:spPr>
        <p:txBody>
          <a:bodyPr/>
          <a:lstStyle/>
          <a:p>
            <a:r>
              <a:rPr lang="en-US" dirty="0">
                <a:latin typeface="Bahnschrift" panose="020B0502040204020203" pitchFamily="34" charset="0"/>
              </a:rPr>
              <a:t>Studies for Planar Configuration, 2017</a:t>
            </a:r>
          </a:p>
        </p:txBody>
      </p:sp>
      <p:pic>
        <p:nvPicPr>
          <p:cNvPr id="5" name="Content Placeholder 4">
            <a:extLst>
              <a:ext uri="{FF2B5EF4-FFF2-40B4-BE49-F238E27FC236}">
                <a16:creationId xmlns:a16="http://schemas.microsoft.com/office/drawing/2014/main" id="{2E0D2A46-6116-4C5A-8B18-7D0BB6052C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37931" y="3974088"/>
            <a:ext cx="3695552" cy="2757450"/>
          </a:xfrm>
        </p:spPr>
      </p:pic>
      <p:pic>
        <p:nvPicPr>
          <p:cNvPr id="7" name="Picture 6">
            <a:extLst>
              <a:ext uri="{FF2B5EF4-FFF2-40B4-BE49-F238E27FC236}">
                <a16:creationId xmlns:a16="http://schemas.microsoft.com/office/drawing/2014/main" id="{8308B0CB-0B7D-4582-BC14-AB2AEA7D87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1386" y="1505187"/>
            <a:ext cx="5352097" cy="2293756"/>
          </a:xfrm>
          <a:prstGeom prst="rect">
            <a:avLst/>
          </a:prstGeom>
        </p:spPr>
      </p:pic>
      <p:pic>
        <p:nvPicPr>
          <p:cNvPr id="9" name="Picture 8">
            <a:extLst>
              <a:ext uri="{FF2B5EF4-FFF2-40B4-BE49-F238E27FC236}">
                <a16:creationId xmlns:a16="http://schemas.microsoft.com/office/drawing/2014/main" id="{1726B9DC-74B0-4BB1-8DA1-D5F35DBB0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97628" y="1387202"/>
            <a:ext cx="3695552" cy="5173773"/>
          </a:xfrm>
          <a:prstGeom prst="rect">
            <a:avLst/>
          </a:prstGeom>
        </p:spPr>
      </p:pic>
    </p:spTree>
    <p:extLst>
      <p:ext uri="{BB962C8B-B14F-4D97-AF65-F5344CB8AC3E}">
        <p14:creationId xmlns:p14="http://schemas.microsoft.com/office/powerpoint/2010/main" val="2386416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20F43-31F7-4CB3-89D9-7830698B00B8}"/>
              </a:ext>
            </a:extLst>
          </p:cNvPr>
          <p:cNvSpPr>
            <a:spLocks noGrp="1"/>
          </p:cNvSpPr>
          <p:nvPr>
            <p:ph type="title"/>
          </p:nvPr>
        </p:nvSpPr>
        <p:spPr/>
        <p:txBody>
          <a:bodyPr/>
          <a:lstStyle/>
          <a:p>
            <a:r>
              <a:rPr lang="en-US" dirty="0">
                <a:latin typeface="Bahnschrift" panose="020B0502040204020203" pitchFamily="34" charset="0"/>
              </a:rPr>
              <a:t>AZ Homestead Units, 2001</a:t>
            </a:r>
          </a:p>
        </p:txBody>
      </p:sp>
      <p:pic>
        <p:nvPicPr>
          <p:cNvPr id="5" name="Content Placeholder 4">
            <a:extLst>
              <a:ext uri="{FF2B5EF4-FFF2-40B4-BE49-F238E27FC236}">
                <a16:creationId xmlns:a16="http://schemas.microsoft.com/office/drawing/2014/main" id="{9063487D-B8AB-4666-BEF0-B3D5AFF65B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 y="2178729"/>
            <a:ext cx="4989368" cy="3742026"/>
          </a:xfrm>
        </p:spPr>
      </p:pic>
      <p:pic>
        <p:nvPicPr>
          <p:cNvPr id="7" name="Picture 6">
            <a:extLst>
              <a:ext uri="{FF2B5EF4-FFF2-40B4-BE49-F238E27FC236}">
                <a16:creationId xmlns:a16="http://schemas.microsoft.com/office/drawing/2014/main" id="{983B8C0E-1364-46AE-836C-B13CAF8DB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9651" y="1413026"/>
            <a:ext cx="3254149" cy="4890115"/>
          </a:xfrm>
          <a:prstGeom prst="rect">
            <a:avLst/>
          </a:prstGeom>
        </p:spPr>
      </p:pic>
    </p:spTree>
    <p:extLst>
      <p:ext uri="{BB962C8B-B14F-4D97-AF65-F5344CB8AC3E}">
        <p14:creationId xmlns:p14="http://schemas.microsoft.com/office/powerpoint/2010/main" val="3271868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D1A24-A7DA-42F7-8F18-40816EF48066}"/>
              </a:ext>
            </a:extLst>
          </p:cNvPr>
          <p:cNvSpPr>
            <a:spLocks noGrp="1"/>
          </p:cNvSpPr>
          <p:nvPr>
            <p:ph type="title"/>
          </p:nvPr>
        </p:nvSpPr>
        <p:spPr/>
        <p:txBody>
          <a:bodyPr/>
          <a:lstStyle/>
          <a:p>
            <a:r>
              <a:rPr lang="en-US" dirty="0">
                <a:latin typeface="Bahnschrift" panose="020B0502040204020203" pitchFamily="34" charset="0"/>
              </a:rPr>
              <a:t>Aggregated Stack, 2011, Berlin</a:t>
            </a:r>
          </a:p>
        </p:txBody>
      </p:sp>
      <p:pic>
        <p:nvPicPr>
          <p:cNvPr id="5" name="Content Placeholder 4">
            <a:extLst>
              <a:ext uri="{FF2B5EF4-FFF2-40B4-BE49-F238E27FC236}">
                <a16:creationId xmlns:a16="http://schemas.microsoft.com/office/drawing/2014/main" id="{548B0A20-CF74-4EAF-BBDD-B5B72046B4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8474" y="1792374"/>
            <a:ext cx="6446426" cy="4351338"/>
          </a:xfrm>
        </p:spPr>
      </p:pic>
      <p:pic>
        <p:nvPicPr>
          <p:cNvPr id="7" name="Picture 6">
            <a:extLst>
              <a:ext uri="{FF2B5EF4-FFF2-40B4-BE49-F238E27FC236}">
                <a16:creationId xmlns:a16="http://schemas.microsoft.com/office/drawing/2014/main" id="{E64BEA9C-5372-430F-91ED-5FFA0E8FF6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1041" y="1568502"/>
            <a:ext cx="3151240" cy="4492193"/>
          </a:xfrm>
          <a:prstGeom prst="rect">
            <a:avLst/>
          </a:prstGeom>
        </p:spPr>
      </p:pic>
    </p:spTree>
    <p:extLst>
      <p:ext uri="{BB962C8B-B14F-4D97-AF65-F5344CB8AC3E}">
        <p14:creationId xmlns:p14="http://schemas.microsoft.com/office/powerpoint/2010/main" val="841874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C5BBB-3948-47DA-8E85-060521817262}"/>
              </a:ext>
            </a:extLst>
          </p:cNvPr>
          <p:cNvSpPr>
            <a:spLocks noGrp="1"/>
          </p:cNvSpPr>
          <p:nvPr>
            <p:ph type="title"/>
          </p:nvPr>
        </p:nvSpPr>
        <p:spPr/>
        <p:txBody>
          <a:bodyPr/>
          <a:lstStyle/>
          <a:p>
            <a:r>
              <a:rPr lang="en-US" dirty="0">
                <a:latin typeface="Bahnschrift" panose="020B0502040204020203" pitchFamily="34" charset="0"/>
              </a:rPr>
              <a:t>Other Avant-Garde “Geeks”?</a:t>
            </a:r>
          </a:p>
        </p:txBody>
      </p:sp>
      <p:pic>
        <p:nvPicPr>
          <p:cNvPr id="5" name="Content Placeholder 4">
            <a:extLst>
              <a:ext uri="{FF2B5EF4-FFF2-40B4-BE49-F238E27FC236}">
                <a16:creationId xmlns:a16="http://schemas.microsoft.com/office/drawing/2014/main" id="{4E354D9A-33B9-485F-96AE-65FB45A93E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22711" y="1546298"/>
            <a:ext cx="4946577" cy="4946577"/>
          </a:xfrm>
        </p:spPr>
      </p:pic>
    </p:spTree>
    <p:extLst>
      <p:ext uri="{BB962C8B-B14F-4D97-AF65-F5344CB8AC3E}">
        <p14:creationId xmlns:p14="http://schemas.microsoft.com/office/powerpoint/2010/main" val="4073526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2CAF7-97D9-44E6-98EA-DA24840F3FF9}"/>
              </a:ext>
            </a:extLst>
          </p:cNvPr>
          <p:cNvSpPr>
            <a:spLocks noGrp="1"/>
          </p:cNvSpPr>
          <p:nvPr>
            <p:ph type="title"/>
          </p:nvPr>
        </p:nvSpPr>
        <p:spPr>
          <a:xfrm>
            <a:off x="838200" y="365125"/>
            <a:ext cx="10515599" cy="1325563"/>
          </a:xfrm>
        </p:spPr>
        <p:txBody>
          <a:bodyPr/>
          <a:lstStyle/>
          <a:p>
            <a:r>
              <a:rPr lang="en-US" dirty="0">
                <a:latin typeface="Bahnschrift" panose="020B0502040204020203" pitchFamily="34" charset="0"/>
              </a:rPr>
              <a:t>Biography</a:t>
            </a:r>
          </a:p>
        </p:txBody>
      </p:sp>
      <p:sp>
        <p:nvSpPr>
          <p:cNvPr id="3" name="Content Placeholder 2">
            <a:extLst>
              <a:ext uri="{FF2B5EF4-FFF2-40B4-BE49-F238E27FC236}">
                <a16:creationId xmlns:a16="http://schemas.microsoft.com/office/drawing/2014/main" id="{80AF2DC4-D8FC-47A6-AAA9-8F6EBABFA6C5}"/>
              </a:ext>
            </a:extLst>
          </p:cNvPr>
          <p:cNvSpPr>
            <a:spLocks noGrp="1"/>
          </p:cNvSpPr>
          <p:nvPr>
            <p:ph idx="1"/>
          </p:nvPr>
        </p:nvSpPr>
        <p:spPr>
          <a:xfrm>
            <a:off x="838201" y="1825625"/>
            <a:ext cx="5861858" cy="4351338"/>
          </a:xfrm>
        </p:spPr>
        <p:txBody>
          <a:bodyPr>
            <a:normAutofit fontScale="70000" lnSpcReduction="20000"/>
          </a:bodyPr>
          <a:lstStyle/>
          <a:p>
            <a:r>
              <a:rPr lang="en-US" dirty="0">
                <a:latin typeface="Bahnschrift" panose="020B0502040204020203" pitchFamily="34" charset="0"/>
              </a:rPr>
              <a:t>Born 1965 in Escondido, California.</a:t>
            </a:r>
          </a:p>
          <a:p>
            <a:r>
              <a:rPr lang="en-US" dirty="0">
                <a:latin typeface="Bahnschrift" panose="020B0502040204020203" pitchFamily="34" charset="0"/>
              </a:rPr>
              <a:t>BFA in painting, San Diego State University, 1988.</a:t>
            </a:r>
          </a:p>
          <a:p>
            <a:r>
              <a:rPr lang="en-US" dirty="0">
                <a:latin typeface="Bahnschrift" panose="020B0502040204020203" pitchFamily="34" charset="0"/>
              </a:rPr>
              <a:t>MFA in sculpture, RISD, 1990.</a:t>
            </a:r>
          </a:p>
          <a:p>
            <a:r>
              <a:rPr lang="en-US" dirty="0">
                <a:latin typeface="Bahnschrift" panose="020B0502040204020203" pitchFamily="34" charset="0"/>
              </a:rPr>
              <a:t>“THE INSTITUTE OF INVESTIGATIVE LIVING The A-Z enterprise encompasses all aspects of day to day living. Home furniture, clothing, food all become the sites of investigation in an ongoing endeavor to better understand human nature and the social construction of needs.”</a:t>
            </a:r>
          </a:p>
          <a:p>
            <a:r>
              <a:rPr lang="en-US" dirty="0">
                <a:latin typeface="Bahnschrift" panose="020B0502040204020203" pitchFamily="34" charset="0"/>
              </a:rPr>
              <a:t>“I am always looking for the gray area between freedom—which can sometimes feel too open-ended and vast—and security—which may easily turn into confinement.</a:t>
            </a:r>
          </a:p>
          <a:p>
            <a:endParaRPr lang="en-US" dirty="0"/>
          </a:p>
        </p:txBody>
      </p:sp>
      <p:pic>
        <p:nvPicPr>
          <p:cNvPr id="5" name="Picture 4">
            <a:extLst>
              <a:ext uri="{FF2B5EF4-FFF2-40B4-BE49-F238E27FC236}">
                <a16:creationId xmlns:a16="http://schemas.microsoft.com/office/drawing/2014/main" id="{CC6B1FBD-A7DD-4119-9E43-306E5D825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7644" y="0"/>
            <a:ext cx="5486400" cy="6858000"/>
          </a:xfrm>
          <a:prstGeom prst="rect">
            <a:avLst/>
          </a:prstGeom>
        </p:spPr>
      </p:pic>
    </p:spTree>
    <p:extLst>
      <p:ext uri="{BB962C8B-B14F-4D97-AF65-F5344CB8AC3E}">
        <p14:creationId xmlns:p14="http://schemas.microsoft.com/office/powerpoint/2010/main" val="1706905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57974-EFBF-40D8-8544-A2BC4547CD82}"/>
              </a:ext>
            </a:extLst>
          </p:cNvPr>
          <p:cNvSpPr>
            <a:spLocks noGrp="1"/>
          </p:cNvSpPr>
          <p:nvPr>
            <p:ph type="ctrTitle"/>
          </p:nvPr>
        </p:nvSpPr>
        <p:spPr/>
        <p:txBody>
          <a:bodyPr/>
          <a:lstStyle/>
          <a:p>
            <a:r>
              <a:rPr lang="en-US" dirty="0">
                <a:latin typeface="Bahnschrift" panose="020B0502040204020203" pitchFamily="34" charset="0"/>
              </a:rPr>
              <a:t>Individual/Community</a:t>
            </a:r>
          </a:p>
        </p:txBody>
      </p:sp>
    </p:spTree>
    <p:extLst>
      <p:ext uri="{BB962C8B-B14F-4D97-AF65-F5344CB8AC3E}">
        <p14:creationId xmlns:p14="http://schemas.microsoft.com/office/powerpoint/2010/main" val="1802554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0BE23-4722-464C-9789-CEA6FF2E6A34}"/>
              </a:ext>
            </a:extLst>
          </p:cNvPr>
          <p:cNvSpPr>
            <a:spLocks noGrp="1"/>
          </p:cNvSpPr>
          <p:nvPr>
            <p:ph type="title"/>
          </p:nvPr>
        </p:nvSpPr>
        <p:spPr/>
        <p:txBody>
          <a:bodyPr/>
          <a:lstStyle/>
          <a:p>
            <a:r>
              <a:rPr lang="en-US" dirty="0">
                <a:latin typeface="Bahnschrift" panose="020B0502040204020203" pitchFamily="34" charset="0"/>
              </a:rPr>
              <a:t>AZ Living Units, 1993</a:t>
            </a:r>
          </a:p>
        </p:txBody>
      </p:sp>
      <p:pic>
        <p:nvPicPr>
          <p:cNvPr id="5" name="Content Placeholder 4">
            <a:extLst>
              <a:ext uri="{FF2B5EF4-FFF2-40B4-BE49-F238E27FC236}">
                <a16:creationId xmlns:a16="http://schemas.microsoft.com/office/drawing/2014/main" id="{4034A6AC-AA05-4DA4-8BD2-9D60B28D9C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3782" y="1690688"/>
            <a:ext cx="5502218" cy="4351338"/>
          </a:xfrm>
        </p:spPr>
      </p:pic>
      <p:pic>
        <p:nvPicPr>
          <p:cNvPr id="7" name="Picture 6">
            <a:extLst>
              <a:ext uri="{FF2B5EF4-FFF2-40B4-BE49-F238E27FC236}">
                <a16:creationId xmlns:a16="http://schemas.microsoft.com/office/drawing/2014/main" id="{74D34AFC-4FE1-4356-B0F3-E74D1621F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633" y="2115172"/>
            <a:ext cx="5486400" cy="3758184"/>
          </a:xfrm>
          <a:prstGeom prst="rect">
            <a:avLst/>
          </a:prstGeom>
        </p:spPr>
      </p:pic>
    </p:spTree>
    <p:extLst>
      <p:ext uri="{BB962C8B-B14F-4D97-AF65-F5344CB8AC3E}">
        <p14:creationId xmlns:p14="http://schemas.microsoft.com/office/powerpoint/2010/main" val="3515338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6C466-74A0-480C-8021-4CB9F841298A}"/>
              </a:ext>
            </a:extLst>
          </p:cNvPr>
          <p:cNvSpPr>
            <a:spLocks noGrp="1"/>
          </p:cNvSpPr>
          <p:nvPr>
            <p:ph type="title"/>
          </p:nvPr>
        </p:nvSpPr>
        <p:spPr/>
        <p:txBody>
          <a:bodyPr/>
          <a:lstStyle/>
          <a:p>
            <a:r>
              <a:rPr lang="en-US" dirty="0">
                <a:latin typeface="Bahnschrift" panose="020B0502040204020203" pitchFamily="34" charset="0"/>
              </a:rPr>
              <a:t>Indy Island, 2009</a:t>
            </a:r>
          </a:p>
        </p:txBody>
      </p:sp>
      <p:pic>
        <p:nvPicPr>
          <p:cNvPr id="9" name="Content Placeholder 8">
            <a:extLst>
              <a:ext uri="{FF2B5EF4-FFF2-40B4-BE49-F238E27FC236}">
                <a16:creationId xmlns:a16="http://schemas.microsoft.com/office/drawing/2014/main" id="{4E2227FE-5E29-4585-88E5-BA7DC9C3E7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968" y="2172494"/>
            <a:ext cx="5486400" cy="3657600"/>
          </a:xfrm>
        </p:spPr>
      </p:pic>
      <p:pic>
        <p:nvPicPr>
          <p:cNvPr id="11" name="Picture 10">
            <a:extLst>
              <a:ext uri="{FF2B5EF4-FFF2-40B4-BE49-F238E27FC236}">
                <a16:creationId xmlns:a16="http://schemas.microsoft.com/office/drawing/2014/main" id="{7DBE8B0E-3B6F-4F46-8DBD-CBC3AEFA1E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632" y="2172494"/>
            <a:ext cx="5486400" cy="3657600"/>
          </a:xfrm>
          <a:prstGeom prst="rect">
            <a:avLst/>
          </a:prstGeom>
        </p:spPr>
      </p:pic>
    </p:spTree>
    <p:extLst>
      <p:ext uri="{BB962C8B-B14F-4D97-AF65-F5344CB8AC3E}">
        <p14:creationId xmlns:p14="http://schemas.microsoft.com/office/powerpoint/2010/main" val="4231446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0758F-3DE1-49EA-AF72-6C09DF5E7B3D}"/>
              </a:ext>
            </a:extLst>
          </p:cNvPr>
          <p:cNvSpPr>
            <a:spLocks noGrp="1"/>
          </p:cNvSpPr>
          <p:nvPr>
            <p:ph type="title"/>
          </p:nvPr>
        </p:nvSpPr>
        <p:spPr/>
        <p:txBody>
          <a:bodyPr/>
          <a:lstStyle/>
          <a:p>
            <a:r>
              <a:rPr lang="en-US" dirty="0">
                <a:latin typeface="Bahnschrift" panose="020B0502040204020203" pitchFamily="34" charset="0"/>
              </a:rPr>
              <a:t>AZ Pocket Property</a:t>
            </a:r>
          </a:p>
        </p:txBody>
      </p:sp>
      <p:pic>
        <p:nvPicPr>
          <p:cNvPr id="5" name="Content Placeholder 4">
            <a:extLst>
              <a:ext uri="{FF2B5EF4-FFF2-40B4-BE49-F238E27FC236}">
                <a16:creationId xmlns:a16="http://schemas.microsoft.com/office/drawing/2014/main" id="{ABD0F499-D7B7-435F-9D72-7F245B4EFF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835" y="3350822"/>
            <a:ext cx="6029165" cy="3391405"/>
          </a:xfrm>
        </p:spPr>
      </p:pic>
      <p:pic>
        <p:nvPicPr>
          <p:cNvPr id="7" name="Picture 6">
            <a:extLst>
              <a:ext uri="{FF2B5EF4-FFF2-40B4-BE49-F238E27FC236}">
                <a16:creationId xmlns:a16="http://schemas.microsoft.com/office/drawing/2014/main" id="{BFD73FD6-17C5-4292-80AF-6A3C479EF0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5773"/>
            <a:ext cx="6029165" cy="3370471"/>
          </a:xfrm>
          <a:prstGeom prst="rect">
            <a:avLst/>
          </a:prstGeom>
        </p:spPr>
      </p:pic>
    </p:spTree>
    <p:extLst>
      <p:ext uri="{BB962C8B-B14F-4D97-AF65-F5344CB8AC3E}">
        <p14:creationId xmlns:p14="http://schemas.microsoft.com/office/powerpoint/2010/main" val="3443707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FC919-294D-4D99-8F24-9ACE9554171E}"/>
              </a:ext>
            </a:extLst>
          </p:cNvPr>
          <p:cNvSpPr>
            <a:spLocks noGrp="1"/>
          </p:cNvSpPr>
          <p:nvPr>
            <p:ph type="title"/>
          </p:nvPr>
        </p:nvSpPr>
        <p:spPr/>
        <p:txBody>
          <a:bodyPr/>
          <a:lstStyle/>
          <a:p>
            <a:r>
              <a:rPr lang="en-US" dirty="0">
                <a:latin typeface="Bahnschrift" panose="020B0502040204020203" pitchFamily="34" charset="0"/>
              </a:rPr>
              <a:t>AZ West, 2000</a:t>
            </a:r>
          </a:p>
        </p:txBody>
      </p:sp>
      <p:sp>
        <p:nvSpPr>
          <p:cNvPr id="3" name="Content Placeholder 2">
            <a:extLst>
              <a:ext uri="{FF2B5EF4-FFF2-40B4-BE49-F238E27FC236}">
                <a16:creationId xmlns:a16="http://schemas.microsoft.com/office/drawing/2014/main" id="{BE894482-4886-4FED-B5E8-4E1227A7AF17}"/>
              </a:ext>
            </a:extLst>
          </p:cNvPr>
          <p:cNvSpPr>
            <a:spLocks noGrp="1"/>
          </p:cNvSpPr>
          <p:nvPr>
            <p:ph idx="1"/>
          </p:nvPr>
        </p:nvSpPr>
        <p:spPr>
          <a:xfrm>
            <a:off x="339437" y="1626119"/>
            <a:ext cx="5072148" cy="4351338"/>
          </a:xfrm>
        </p:spPr>
        <p:txBody>
          <a:bodyPr>
            <a:normAutofit lnSpcReduction="10000"/>
          </a:bodyPr>
          <a:lstStyle/>
          <a:p>
            <a:r>
              <a:rPr lang="en-US" dirty="0"/>
              <a:t>“A-Z West has functioned as an evolving testing grounds for living—a place in which spaces, objects, and acts of living all intertwine into a single ongoing investigation into what it means to exist and participate in our culture today.”</a:t>
            </a:r>
          </a:p>
          <a:p>
            <a:r>
              <a:rPr lang="en-US" dirty="0"/>
              <a:t>Located in the California high desert next to Joshua Tree National Park, on over 70 acres.</a:t>
            </a:r>
          </a:p>
        </p:txBody>
      </p:sp>
      <p:pic>
        <p:nvPicPr>
          <p:cNvPr id="5" name="Picture 4">
            <a:extLst>
              <a:ext uri="{FF2B5EF4-FFF2-40B4-BE49-F238E27FC236}">
                <a16:creationId xmlns:a16="http://schemas.microsoft.com/office/drawing/2014/main" id="{75249162-44C3-4E29-83C6-CBDB30CED4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6563" y="1626119"/>
            <a:ext cx="6096000" cy="4062984"/>
          </a:xfrm>
          <a:prstGeom prst="rect">
            <a:avLst/>
          </a:prstGeom>
        </p:spPr>
      </p:pic>
    </p:spTree>
    <p:extLst>
      <p:ext uri="{BB962C8B-B14F-4D97-AF65-F5344CB8AC3E}">
        <p14:creationId xmlns:p14="http://schemas.microsoft.com/office/powerpoint/2010/main" val="3373109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2957-515D-487D-AF90-38A10CD2E30F}"/>
              </a:ext>
            </a:extLst>
          </p:cNvPr>
          <p:cNvSpPr>
            <a:spLocks noGrp="1"/>
          </p:cNvSpPr>
          <p:nvPr>
            <p:ph type="title"/>
          </p:nvPr>
        </p:nvSpPr>
        <p:spPr/>
        <p:txBody>
          <a:bodyPr/>
          <a:lstStyle/>
          <a:p>
            <a:r>
              <a:rPr lang="en-US" dirty="0">
                <a:latin typeface="Bahnschrift" panose="020B0502040204020203" pitchFamily="34" charset="0"/>
              </a:rPr>
              <a:t>Wagon Station Encampment</a:t>
            </a:r>
          </a:p>
        </p:txBody>
      </p:sp>
      <p:pic>
        <p:nvPicPr>
          <p:cNvPr id="5" name="Content Placeholder 4">
            <a:extLst>
              <a:ext uri="{FF2B5EF4-FFF2-40B4-BE49-F238E27FC236}">
                <a16:creationId xmlns:a16="http://schemas.microsoft.com/office/drawing/2014/main" id="{936A74A5-F119-4C36-87ED-67B1FF1107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83722"/>
            <a:ext cx="5977098" cy="3983736"/>
          </a:xfrm>
        </p:spPr>
      </p:pic>
      <p:pic>
        <p:nvPicPr>
          <p:cNvPr id="9" name="Picture 8">
            <a:extLst>
              <a:ext uri="{FF2B5EF4-FFF2-40B4-BE49-F238E27FC236}">
                <a16:creationId xmlns:a16="http://schemas.microsoft.com/office/drawing/2014/main" id="{E55EDCAC-745F-4E49-A43A-8CC93B7CAC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7811" y="2740291"/>
            <a:ext cx="6096000" cy="3983736"/>
          </a:xfrm>
          <a:prstGeom prst="rect">
            <a:avLst/>
          </a:prstGeom>
        </p:spPr>
      </p:pic>
    </p:spTree>
    <p:extLst>
      <p:ext uri="{BB962C8B-B14F-4D97-AF65-F5344CB8AC3E}">
        <p14:creationId xmlns:p14="http://schemas.microsoft.com/office/powerpoint/2010/main" val="2507201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66262-3358-41A1-A5F6-CABE8A7DD7DC}"/>
              </a:ext>
            </a:extLst>
          </p:cNvPr>
          <p:cNvSpPr>
            <a:spLocks noGrp="1"/>
          </p:cNvSpPr>
          <p:nvPr>
            <p:ph type="title"/>
          </p:nvPr>
        </p:nvSpPr>
        <p:spPr>
          <a:xfrm>
            <a:off x="1676400" y="2766218"/>
            <a:ext cx="10515600" cy="1325563"/>
          </a:xfrm>
        </p:spPr>
        <p:txBody>
          <a:bodyPr/>
          <a:lstStyle/>
          <a:p>
            <a:r>
              <a:rPr lang="en-US" dirty="0">
                <a:latin typeface="Bahnschrift" panose="020B0502040204020203" pitchFamily="34" charset="0"/>
              </a:rPr>
              <a:t>European Avant-Garde Inspiration</a:t>
            </a:r>
          </a:p>
        </p:txBody>
      </p:sp>
    </p:spTree>
    <p:extLst>
      <p:ext uri="{BB962C8B-B14F-4D97-AF65-F5344CB8AC3E}">
        <p14:creationId xmlns:p14="http://schemas.microsoft.com/office/powerpoint/2010/main" val="5327213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67</TotalTime>
  <Words>229</Words>
  <Application>Microsoft Office PowerPoint</Application>
  <PresentationFormat>Widescreen</PresentationFormat>
  <Paragraphs>23</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Bahnschrift</vt:lpstr>
      <vt:lpstr>Calibri</vt:lpstr>
      <vt:lpstr>Calibri Light</vt:lpstr>
      <vt:lpstr>Office Theme</vt:lpstr>
      <vt:lpstr>Andrea Zittel</vt:lpstr>
      <vt:lpstr>Biography</vt:lpstr>
      <vt:lpstr>Individual/Community</vt:lpstr>
      <vt:lpstr>AZ Living Units, 1993</vt:lpstr>
      <vt:lpstr>Indy Island, 2009</vt:lpstr>
      <vt:lpstr>AZ Pocket Property</vt:lpstr>
      <vt:lpstr>AZ West, 2000</vt:lpstr>
      <vt:lpstr>Wagon Station Encampment</vt:lpstr>
      <vt:lpstr>European Avant-Garde Inspiration</vt:lpstr>
      <vt:lpstr>Planar Pavilions, AZ West </vt:lpstr>
      <vt:lpstr>Experimental Living Cabins and Planar Configurations</vt:lpstr>
      <vt:lpstr>Studies for Planar Configuration, 2017</vt:lpstr>
      <vt:lpstr>AZ Homestead Units, 2001</vt:lpstr>
      <vt:lpstr>Aggregated Stack, 2011, Berlin</vt:lpstr>
      <vt:lpstr>Other Avant-Garde “Geeks”?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Andrea Zittel</dc:title>
  <dc:creator>Mikhail Kossir</dc:creator>
  <cp:lastModifiedBy>Mikhail Kossir</cp:lastModifiedBy>
  <cp:revision>13</cp:revision>
  <dcterms:created xsi:type="dcterms:W3CDTF">2020-11-10T11:07:27Z</dcterms:created>
  <dcterms:modified xsi:type="dcterms:W3CDTF">2020-11-10T12:15:17Z</dcterms:modified>
</cp:coreProperties>
</file>